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38"/>
  </p:notesMasterIdLst>
  <p:handoutMasterIdLst>
    <p:handoutMasterId r:id="rId39"/>
  </p:handoutMasterIdLst>
  <p:sldIdLst>
    <p:sldId id="256" r:id="rId2"/>
    <p:sldId id="288" r:id="rId3"/>
    <p:sldId id="257" r:id="rId4"/>
    <p:sldId id="286" r:id="rId5"/>
    <p:sldId id="296" r:id="rId6"/>
    <p:sldId id="275" r:id="rId7"/>
    <p:sldId id="301" r:id="rId8"/>
    <p:sldId id="276" r:id="rId9"/>
    <p:sldId id="300" r:id="rId10"/>
    <p:sldId id="302" r:id="rId11"/>
    <p:sldId id="297" r:id="rId12"/>
    <p:sldId id="258" r:id="rId13"/>
    <p:sldId id="295" r:id="rId14"/>
    <p:sldId id="307" r:id="rId15"/>
    <p:sldId id="292" r:id="rId16"/>
    <p:sldId id="291" r:id="rId17"/>
    <p:sldId id="293" r:id="rId18"/>
    <p:sldId id="267" r:id="rId19"/>
    <p:sldId id="269" r:id="rId20"/>
    <p:sldId id="270" r:id="rId21"/>
    <p:sldId id="277" r:id="rId22"/>
    <p:sldId id="264" r:id="rId23"/>
    <p:sldId id="259" r:id="rId24"/>
    <p:sldId id="271" r:id="rId25"/>
    <p:sldId id="303" r:id="rId26"/>
    <p:sldId id="304" r:id="rId27"/>
    <p:sldId id="294" r:id="rId28"/>
    <p:sldId id="273" r:id="rId29"/>
    <p:sldId id="306" r:id="rId30"/>
    <p:sldId id="305" r:id="rId31"/>
    <p:sldId id="272" r:id="rId32"/>
    <p:sldId id="260" r:id="rId33"/>
    <p:sldId id="265" r:id="rId34"/>
    <p:sldId id="262" r:id="rId35"/>
    <p:sldId id="266" r:id="rId36"/>
    <p:sldId id="278"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577059-6EA7-4D1E-B137-33ECDA5C6EC0}">
          <p14:sldIdLst>
            <p14:sldId id="256"/>
            <p14:sldId id="288"/>
            <p14:sldId id="257"/>
            <p14:sldId id="286"/>
            <p14:sldId id="296"/>
            <p14:sldId id="275"/>
            <p14:sldId id="301"/>
            <p14:sldId id="276"/>
            <p14:sldId id="300"/>
            <p14:sldId id="302"/>
            <p14:sldId id="297"/>
            <p14:sldId id="258"/>
            <p14:sldId id="295"/>
            <p14:sldId id="307"/>
            <p14:sldId id="292"/>
            <p14:sldId id="291"/>
            <p14:sldId id="293"/>
            <p14:sldId id="267"/>
            <p14:sldId id="269"/>
            <p14:sldId id="270"/>
            <p14:sldId id="277"/>
            <p14:sldId id="264"/>
            <p14:sldId id="259"/>
            <p14:sldId id="271"/>
            <p14:sldId id="303"/>
            <p14:sldId id="304"/>
            <p14:sldId id="294"/>
            <p14:sldId id="273"/>
            <p14:sldId id="306"/>
            <p14:sldId id="305"/>
            <p14:sldId id="272"/>
            <p14:sldId id="260"/>
            <p14:sldId id="265"/>
            <p14:sldId id="262"/>
            <p14:sldId id="266"/>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997" autoAdjust="0"/>
  </p:normalViewPr>
  <p:slideViewPr>
    <p:cSldViewPr snapToGrid="0">
      <p:cViewPr varScale="1">
        <p:scale>
          <a:sx n="81" d="100"/>
          <a:sy n="81" d="100"/>
        </p:scale>
        <p:origin x="1752" y="9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JPG"/></Relationships>
</file>

<file path=ppt/diagrams/_rels/data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ata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jpe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1.jpeg"/><Relationship Id="rId4" Type="http://schemas.openxmlformats.org/officeDocument/2006/relationships/image" Target="../media/image2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1.jpeg"/><Relationship Id="rId4"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F2508-9E93-475C-8030-87F9E8CC0771}" type="doc">
      <dgm:prSet loTypeId="urn:microsoft.com/office/officeart/2008/layout/AlternatingPictureBlocks" loCatId="list" qsTypeId="urn:microsoft.com/office/officeart/2005/8/quickstyle/simple3" qsCatId="simple" csTypeId="urn:microsoft.com/office/officeart/2005/8/colors/accent1_2" csCatId="accent1" phldr="1"/>
      <dgm:spPr/>
    </dgm:pt>
    <dgm:pt modelId="{A4E50E04-76EA-474B-B23F-5B1B0946F393}">
      <dgm:prSet phldrT="[Text]"/>
      <dgm:spPr/>
      <dgm:t>
        <a:bodyPr/>
        <a:lstStyle/>
        <a:p>
          <a:r>
            <a:rPr lang="en-US" dirty="0"/>
            <a:t>Agricultural Land Preservation</a:t>
          </a:r>
        </a:p>
      </dgm:t>
    </dgm:pt>
    <dgm:pt modelId="{AFAE9CC8-AB01-428E-8DF9-256164D21A9E}" type="parTrans" cxnId="{025D3C1F-A747-46C5-A8EC-B7105DB7306D}">
      <dgm:prSet/>
      <dgm:spPr/>
      <dgm:t>
        <a:bodyPr/>
        <a:lstStyle/>
        <a:p>
          <a:endParaRPr lang="en-US"/>
        </a:p>
      </dgm:t>
    </dgm:pt>
    <dgm:pt modelId="{E83CE55F-1C2F-4E6C-901F-9BB4017B98E0}" type="sibTrans" cxnId="{025D3C1F-A747-46C5-A8EC-B7105DB7306D}">
      <dgm:prSet/>
      <dgm:spPr/>
      <dgm:t>
        <a:bodyPr/>
        <a:lstStyle/>
        <a:p>
          <a:endParaRPr lang="en-US"/>
        </a:p>
      </dgm:t>
    </dgm:pt>
    <dgm:pt modelId="{F01A668B-D515-4861-B1A7-51083A6C63F3}">
      <dgm:prSet phldrT="[Text]"/>
      <dgm:spPr/>
      <dgm:t>
        <a:bodyPr/>
        <a:lstStyle/>
        <a:p>
          <a:r>
            <a:rPr lang="en-US" dirty="0"/>
            <a:t>Homelessness</a:t>
          </a:r>
        </a:p>
      </dgm:t>
    </dgm:pt>
    <dgm:pt modelId="{5FC9FC8B-7A02-4AB5-99ED-98F1DCBD4196}" type="parTrans" cxnId="{AAF21B31-6DF0-4388-8CDB-52ACA23AF4C2}">
      <dgm:prSet/>
      <dgm:spPr/>
      <dgm:t>
        <a:bodyPr/>
        <a:lstStyle/>
        <a:p>
          <a:endParaRPr lang="en-US"/>
        </a:p>
      </dgm:t>
    </dgm:pt>
    <dgm:pt modelId="{B6D10A88-8C64-40FC-9A08-1A4B8712FBEC}" type="sibTrans" cxnId="{AAF21B31-6DF0-4388-8CDB-52ACA23AF4C2}">
      <dgm:prSet/>
      <dgm:spPr/>
      <dgm:t>
        <a:bodyPr/>
        <a:lstStyle/>
        <a:p>
          <a:endParaRPr lang="en-US"/>
        </a:p>
      </dgm:t>
    </dgm:pt>
    <dgm:pt modelId="{2FC832D5-F068-4597-991E-6A4DA2D9D0B7}">
      <dgm:prSet phldrT="[Text]"/>
      <dgm:spPr/>
      <dgm:t>
        <a:bodyPr/>
        <a:lstStyle/>
        <a:p>
          <a:r>
            <a:rPr lang="en-US" dirty="0"/>
            <a:t>Smart Growth</a:t>
          </a:r>
        </a:p>
      </dgm:t>
    </dgm:pt>
    <dgm:pt modelId="{C808E44C-7C42-449A-B951-F121B5A2A82D}" type="parTrans" cxnId="{5FC469BD-CA4B-4A05-B320-C5A114064039}">
      <dgm:prSet/>
      <dgm:spPr/>
      <dgm:t>
        <a:bodyPr/>
        <a:lstStyle/>
        <a:p>
          <a:endParaRPr lang="en-US"/>
        </a:p>
      </dgm:t>
    </dgm:pt>
    <dgm:pt modelId="{2066EF50-76CB-40DA-AB9A-5BB19153E77C}" type="sibTrans" cxnId="{5FC469BD-CA4B-4A05-B320-C5A114064039}">
      <dgm:prSet/>
      <dgm:spPr/>
      <dgm:t>
        <a:bodyPr/>
        <a:lstStyle/>
        <a:p>
          <a:endParaRPr lang="en-US"/>
        </a:p>
      </dgm:t>
    </dgm:pt>
    <dgm:pt modelId="{31F92F1B-4FE3-47FB-87C1-E8AAAA4FBA09}" type="pres">
      <dgm:prSet presAssocID="{9E7F2508-9E93-475C-8030-87F9E8CC0771}" presName="linearFlow" presStyleCnt="0">
        <dgm:presLayoutVars>
          <dgm:dir/>
          <dgm:resizeHandles val="exact"/>
        </dgm:presLayoutVars>
      </dgm:prSet>
      <dgm:spPr/>
    </dgm:pt>
    <dgm:pt modelId="{301F36DA-0D02-46A8-AFD4-47671A8C9964}" type="pres">
      <dgm:prSet presAssocID="{A4E50E04-76EA-474B-B23F-5B1B0946F393}" presName="comp" presStyleCnt="0"/>
      <dgm:spPr/>
    </dgm:pt>
    <dgm:pt modelId="{1FDF26B5-783F-41C0-9B77-2B4872F5C850}" type="pres">
      <dgm:prSet presAssocID="{A4E50E04-76EA-474B-B23F-5B1B0946F393}" presName="rect2" presStyleLbl="node1" presStyleIdx="0" presStyleCnt="3">
        <dgm:presLayoutVars>
          <dgm:bulletEnabled val="1"/>
        </dgm:presLayoutVars>
      </dgm:prSet>
      <dgm:spPr/>
    </dgm:pt>
    <dgm:pt modelId="{3C15133C-0818-4EBC-A674-70123E9F30E5}" type="pres">
      <dgm:prSet presAssocID="{A4E50E04-76EA-474B-B23F-5B1B0946F393}"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463D14E1-6911-40A8-8581-509D10836474}" type="pres">
      <dgm:prSet presAssocID="{E83CE55F-1C2F-4E6C-901F-9BB4017B98E0}" presName="sibTrans" presStyleCnt="0"/>
      <dgm:spPr/>
    </dgm:pt>
    <dgm:pt modelId="{1D72A419-A468-47DF-A087-A41659549C00}" type="pres">
      <dgm:prSet presAssocID="{F01A668B-D515-4861-B1A7-51083A6C63F3}" presName="comp" presStyleCnt="0"/>
      <dgm:spPr/>
    </dgm:pt>
    <dgm:pt modelId="{B4A6A85C-9E58-4ED1-9BF2-AD7B6A7C69A9}" type="pres">
      <dgm:prSet presAssocID="{F01A668B-D515-4861-B1A7-51083A6C63F3}" presName="rect2" presStyleLbl="node1" presStyleIdx="1" presStyleCnt="3">
        <dgm:presLayoutVars>
          <dgm:bulletEnabled val="1"/>
        </dgm:presLayoutVars>
      </dgm:prSet>
      <dgm:spPr/>
    </dgm:pt>
    <dgm:pt modelId="{6773EF3A-84F3-4FE1-B5C8-BB35A0EBD046}" type="pres">
      <dgm:prSet presAssocID="{F01A668B-D515-4861-B1A7-51083A6C63F3}"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1261F8B1-EB3F-4C00-919A-500BBB9FD008}" type="pres">
      <dgm:prSet presAssocID="{B6D10A88-8C64-40FC-9A08-1A4B8712FBEC}" presName="sibTrans" presStyleCnt="0"/>
      <dgm:spPr/>
    </dgm:pt>
    <dgm:pt modelId="{7052FF12-3F9C-4422-B577-FE5C30311390}" type="pres">
      <dgm:prSet presAssocID="{2FC832D5-F068-4597-991E-6A4DA2D9D0B7}" presName="comp" presStyleCnt="0"/>
      <dgm:spPr/>
    </dgm:pt>
    <dgm:pt modelId="{227AF3CC-B5CD-4A42-AD5F-3D2C5D5CBB72}" type="pres">
      <dgm:prSet presAssocID="{2FC832D5-F068-4597-991E-6A4DA2D9D0B7}" presName="rect2" presStyleLbl="node1" presStyleIdx="2" presStyleCnt="3">
        <dgm:presLayoutVars>
          <dgm:bulletEnabled val="1"/>
        </dgm:presLayoutVars>
      </dgm:prSet>
      <dgm:spPr/>
    </dgm:pt>
    <dgm:pt modelId="{F13E3611-0495-4B91-A454-181CDD04DD59}" type="pres">
      <dgm:prSet presAssocID="{2FC832D5-F068-4597-991E-6A4DA2D9D0B7}"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025D3C1F-A747-46C5-A8EC-B7105DB7306D}" srcId="{9E7F2508-9E93-475C-8030-87F9E8CC0771}" destId="{A4E50E04-76EA-474B-B23F-5B1B0946F393}" srcOrd="0" destOrd="0" parTransId="{AFAE9CC8-AB01-428E-8DF9-256164D21A9E}" sibTransId="{E83CE55F-1C2F-4E6C-901F-9BB4017B98E0}"/>
    <dgm:cxn modelId="{AAF21B31-6DF0-4388-8CDB-52ACA23AF4C2}" srcId="{9E7F2508-9E93-475C-8030-87F9E8CC0771}" destId="{F01A668B-D515-4861-B1A7-51083A6C63F3}" srcOrd="1" destOrd="0" parTransId="{5FC9FC8B-7A02-4AB5-99ED-98F1DCBD4196}" sibTransId="{B6D10A88-8C64-40FC-9A08-1A4B8712FBEC}"/>
    <dgm:cxn modelId="{AB26BF5C-1DB4-4C08-B76B-3D161A009A92}" type="presOf" srcId="{F01A668B-D515-4861-B1A7-51083A6C63F3}" destId="{B4A6A85C-9E58-4ED1-9BF2-AD7B6A7C69A9}" srcOrd="0" destOrd="0" presId="urn:microsoft.com/office/officeart/2008/layout/AlternatingPictureBlocks"/>
    <dgm:cxn modelId="{3670AF4A-94B5-4B56-8C61-16D536253C54}" type="presOf" srcId="{9E7F2508-9E93-475C-8030-87F9E8CC0771}" destId="{31F92F1B-4FE3-47FB-87C1-E8AAAA4FBA09}" srcOrd="0" destOrd="0" presId="urn:microsoft.com/office/officeart/2008/layout/AlternatingPictureBlocks"/>
    <dgm:cxn modelId="{F414A06D-E0E8-43CC-BA44-42DAD4F1AD26}" type="presOf" srcId="{A4E50E04-76EA-474B-B23F-5B1B0946F393}" destId="{1FDF26B5-783F-41C0-9B77-2B4872F5C850}" srcOrd="0" destOrd="0" presId="urn:microsoft.com/office/officeart/2008/layout/AlternatingPictureBlocks"/>
    <dgm:cxn modelId="{9D4731AB-8373-4E25-8FDE-032800B06DD5}" type="presOf" srcId="{2FC832D5-F068-4597-991E-6A4DA2D9D0B7}" destId="{227AF3CC-B5CD-4A42-AD5F-3D2C5D5CBB72}" srcOrd="0" destOrd="0" presId="urn:microsoft.com/office/officeart/2008/layout/AlternatingPictureBlocks"/>
    <dgm:cxn modelId="{5FC469BD-CA4B-4A05-B320-C5A114064039}" srcId="{9E7F2508-9E93-475C-8030-87F9E8CC0771}" destId="{2FC832D5-F068-4597-991E-6A4DA2D9D0B7}" srcOrd="2" destOrd="0" parTransId="{C808E44C-7C42-449A-B951-F121B5A2A82D}" sibTransId="{2066EF50-76CB-40DA-AB9A-5BB19153E77C}"/>
    <dgm:cxn modelId="{9D77B5C8-AA41-47E4-A2EC-0678F0C72E56}" type="presParOf" srcId="{31F92F1B-4FE3-47FB-87C1-E8AAAA4FBA09}" destId="{301F36DA-0D02-46A8-AFD4-47671A8C9964}" srcOrd="0" destOrd="0" presId="urn:microsoft.com/office/officeart/2008/layout/AlternatingPictureBlocks"/>
    <dgm:cxn modelId="{11D0A6AF-A9E6-46D9-BAC0-2551153A43C3}" type="presParOf" srcId="{301F36DA-0D02-46A8-AFD4-47671A8C9964}" destId="{1FDF26B5-783F-41C0-9B77-2B4872F5C850}" srcOrd="0" destOrd="0" presId="urn:microsoft.com/office/officeart/2008/layout/AlternatingPictureBlocks"/>
    <dgm:cxn modelId="{CAA0CDA6-54B4-4FCC-934E-7F4F0DD4DAE7}" type="presParOf" srcId="{301F36DA-0D02-46A8-AFD4-47671A8C9964}" destId="{3C15133C-0818-4EBC-A674-70123E9F30E5}" srcOrd="1" destOrd="0" presId="urn:microsoft.com/office/officeart/2008/layout/AlternatingPictureBlocks"/>
    <dgm:cxn modelId="{D1FC466F-9882-4944-9DA8-1319A102E25B}" type="presParOf" srcId="{31F92F1B-4FE3-47FB-87C1-E8AAAA4FBA09}" destId="{463D14E1-6911-40A8-8581-509D10836474}" srcOrd="1" destOrd="0" presId="urn:microsoft.com/office/officeart/2008/layout/AlternatingPictureBlocks"/>
    <dgm:cxn modelId="{8FC54850-9250-4D6B-8824-1FB25937F11C}" type="presParOf" srcId="{31F92F1B-4FE3-47FB-87C1-E8AAAA4FBA09}" destId="{1D72A419-A468-47DF-A087-A41659549C00}" srcOrd="2" destOrd="0" presId="urn:microsoft.com/office/officeart/2008/layout/AlternatingPictureBlocks"/>
    <dgm:cxn modelId="{52CFDD50-1583-47DE-B005-F49DB582A80E}" type="presParOf" srcId="{1D72A419-A468-47DF-A087-A41659549C00}" destId="{B4A6A85C-9E58-4ED1-9BF2-AD7B6A7C69A9}" srcOrd="0" destOrd="0" presId="urn:microsoft.com/office/officeart/2008/layout/AlternatingPictureBlocks"/>
    <dgm:cxn modelId="{87A96E6E-EB1C-4289-9045-21BA76FE5231}" type="presParOf" srcId="{1D72A419-A468-47DF-A087-A41659549C00}" destId="{6773EF3A-84F3-4FE1-B5C8-BB35A0EBD046}" srcOrd="1" destOrd="0" presId="urn:microsoft.com/office/officeart/2008/layout/AlternatingPictureBlocks"/>
    <dgm:cxn modelId="{265EC1FC-8C34-45B8-BEF0-FA72BB822770}" type="presParOf" srcId="{31F92F1B-4FE3-47FB-87C1-E8AAAA4FBA09}" destId="{1261F8B1-EB3F-4C00-919A-500BBB9FD008}" srcOrd="3" destOrd="0" presId="urn:microsoft.com/office/officeart/2008/layout/AlternatingPictureBlocks"/>
    <dgm:cxn modelId="{D8420AF2-EC2B-4551-9BBD-02803605F8A2}" type="presParOf" srcId="{31F92F1B-4FE3-47FB-87C1-E8AAAA4FBA09}" destId="{7052FF12-3F9C-4422-B577-FE5C30311390}" srcOrd="4" destOrd="0" presId="urn:microsoft.com/office/officeart/2008/layout/AlternatingPictureBlocks"/>
    <dgm:cxn modelId="{264EC426-425E-487B-97B6-73B43102342A}" type="presParOf" srcId="{7052FF12-3F9C-4422-B577-FE5C30311390}" destId="{227AF3CC-B5CD-4A42-AD5F-3D2C5D5CBB72}" srcOrd="0" destOrd="0" presId="urn:microsoft.com/office/officeart/2008/layout/AlternatingPictureBlocks"/>
    <dgm:cxn modelId="{62D07107-8906-4574-A821-556B92CC0AC5}" type="presParOf" srcId="{7052FF12-3F9C-4422-B577-FE5C30311390}" destId="{F13E3611-0495-4B91-A454-181CDD04DD5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F2508-9E93-475C-8030-87F9E8CC0771}" type="doc">
      <dgm:prSet loTypeId="urn:microsoft.com/office/officeart/2008/layout/AlternatingPictureBlocks" loCatId="list" qsTypeId="urn:microsoft.com/office/officeart/2005/8/quickstyle/simple3" qsCatId="simple" csTypeId="urn:microsoft.com/office/officeart/2005/8/colors/accent1_2" csCatId="accent1" phldr="1"/>
      <dgm:spPr/>
    </dgm:pt>
    <dgm:pt modelId="{A4E50E04-76EA-474B-B23F-5B1B0946F393}">
      <dgm:prSet phldrT="[Text]" custT="1"/>
      <dgm:spPr/>
      <dgm:t>
        <a:bodyPr/>
        <a:lstStyle/>
        <a:p>
          <a:r>
            <a:rPr lang="en-US" sz="2600" dirty="0"/>
            <a:t>Impact Fees</a:t>
          </a:r>
        </a:p>
      </dgm:t>
    </dgm:pt>
    <dgm:pt modelId="{AFAE9CC8-AB01-428E-8DF9-256164D21A9E}" type="parTrans" cxnId="{025D3C1F-A747-46C5-A8EC-B7105DB7306D}">
      <dgm:prSet/>
      <dgm:spPr/>
      <dgm:t>
        <a:bodyPr/>
        <a:lstStyle/>
        <a:p>
          <a:endParaRPr lang="en-US" sz="2600"/>
        </a:p>
      </dgm:t>
    </dgm:pt>
    <dgm:pt modelId="{E83CE55F-1C2F-4E6C-901F-9BB4017B98E0}" type="sibTrans" cxnId="{025D3C1F-A747-46C5-A8EC-B7105DB7306D}">
      <dgm:prSet/>
      <dgm:spPr/>
      <dgm:t>
        <a:bodyPr/>
        <a:lstStyle/>
        <a:p>
          <a:endParaRPr lang="en-US" sz="2600"/>
        </a:p>
      </dgm:t>
    </dgm:pt>
    <dgm:pt modelId="{F01A668B-D515-4861-B1A7-51083A6C63F3}">
      <dgm:prSet phldrT="[Text]" custT="1"/>
      <dgm:spPr/>
      <dgm:t>
        <a:bodyPr/>
        <a:lstStyle/>
        <a:p>
          <a:r>
            <a:rPr lang="en-US" sz="2600" dirty="0"/>
            <a:t>Provision of Child Care</a:t>
          </a:r>
        </a:p>
      </dgm:t>
    </dgm:pt>
    <dgm:pt modelId="{5FC9FC8B-7A02-4AB5-99ED-98F1DCBD4196}" type="parTrans" cxnId="{AAF21B31-6DF0-4388-8CDB-52ACA23AF4C2}">
      <dgm:prSet/>
      <dgm:spPr/>
      <dgm:t>
        <a:bodyPr/>
        <a:lstStyle/>
        <a:p>
          <a:endParaRPr lang="en-US" sz="2600"/>
        </a:p>
      </dgm:t>
    </dgm:pt>
    <dgm:pt modelId="{B6D10A88-8C64-40FC-9A08-1A4B8712FBEC}" type="sibTrans" cxnId="{AAF21B31-6DF0-4388-8CDB-52ACA23AF4C2}">
      <dgm:prSet/>
      <dgm:spPr/>
      <dgm:t>
        <a:bodyPr/>
        <a:lstStyle/>
        <a:p>
          <a:endParaRPr lang="en-US" sz="2600"/>
        </a:p>
      </dgm:t>
    </dgm:pt>
    <dgm:pt modelId="{2FC832D5-F068-4597-991E-6A4DA2D9D0B7}">
      <dgm:prSet phldrT="[Text]" custT="1"/>
      <dgm:spPr/>
      <dgm:t>
        <a:bodyPr/>
        <a:lstStyle/>
        <a:p>
          <a:r>
            <a:rPr lang="en-US" sz="2600" dirty="0"/>
            <a:t>Food Planning</a:t>
          </a:r>
        </a:p>
      </dgm:t>
    </dgm:pt>
    <dgm:pt modelId="{C808E44C-7C42-449A-B951-F121B5A2A82D}" type="parTrans" cxnId="{5FC469BD-CA4B-4A05-B320-C5A114064039}">
      <dgm:prSet/>
      <dgm:spPr/>
      <dgm:t>
        <a:bodyPr/>
        <a:lstStyle/>
        <a:p>
          <a:endParaRPr lang="en-US" sz="2600"/>
        </a:p>
      </dgm:t>
    </dgm:pt>
    <dgm:pt modelId="{2066EF50-76CB-40DA-AB9A-5BB19153E77C}" type="sibTrans" cxnId="{5FC469BD-CA4B-4A05-B320-C5A114064039}">
      <dgm:prSet/>
      <dgm:spPr/>
      <dgm:t>
        <a:bodyPr/>
        <a:lstStyle/>
        <a:p>
          <a:endParaRPr lang="en-US" sz="2600"/>
        </a:p>
      </dgm:t>
    </dgm:pt>
    <dgm:pt modelId="{31F92F1B-4FE3-47FB-87C1-E8AAAA4FBA09}" type="pres">
      <dgm:prSet presAssocID="{9E7F2508-9E93-475C-8030-87F9E8CC0771}" presName="linearFlow" presStyleCnt="0">
        <dgm:presLayoutVars>
          <dgm:dir/>
          <dgm:resizeHandles val="exact"/>
        </dgm:presLayoutVars>
      </dgm:prSet>
      <dgm:spPr/>
    </dgm:pt>
    <dgm:pt modelId="{301F36DA-0D02-46A8-AFD4-47671A8C9964}" type="pres">
      <dgm:prSet presAssocID="{A4E50E04-76EA-474B-B23F-5B1B0946F393}" presName="comp" presStyleCnt="0"/>
      <dgm:spPr/>
    </dgm:pt>
    <dgm:pt modelId="{1FDF26B5-783F-41C0-9B77-2B4872F5C850}" type="pres">
      <dgm:prSet presAssocID="{A4E50E04-76EA-474B-B23F-5B1B0946F393}" presName="rect2" presStyleLbl="node1" presStyleIdx="0" presStyleCnt="3">
        <dgm:presLayoutVars>
          <dgm:bulletEnabled val="1"/>
        </dgm:presLayoutVars>
      </dgm:prSet>
      <dgm:spPr/>
    </dgm:pt>
    <dgm:pt modelId="{3C15133C-0818-4EBC-A674-70123E9F30E5}" type="pres">
      <dgm:prSet presAssocID="{A4E50E04-76EA-474B-B23F-5B1B0946F393}"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463D14E1-6911-40A8-8581-509D10836474}" type="pres">
      <dgm:prSet presAssocID="{E83CE55F-1C2F-4E6C-901F-9BB4017B98E0}" presName="sibTrans" presStyleCnt="0"/>
      <dgm:spPr/>
    </dgm:pt>
    <dgm:pt modelId="{1D72A419-A468-47DF-A087-A41659549C00}" type="pres">
      <dgm:prSet presAssocID="{F01A668B-D515-4861-B1A7-51083A6C63F3}" presName="comp" presStyleCnt="0"/>
      <dgm:spPr/>
    </dgm:pt>
    <dgm:pt modelId="{B4A6A85C-9E58-4ED1-9BF2-AD7B6A7C69A9}" type="pres">
      <dgm:prSet presAssocID="{F01A668B-D515-4861-B1A7-51083A6C63F3}" presName="rect2" presStyleLbl="node1" presStyleIdx="1" presStyleCnt="3">
        <dgm:presLayoutVars>
          <dgm:bulletEnabled val="1"/>
        </dgm:presLayoutVars>
      </dgm:prSet>
      <dgm:spPr/>
    </dgm:pt>
    <dgm:pt modelId="{6773EF3A-84F3-4FE1-B5C8-BB35A0EBD046}" type="pres">
      <dgm:prSet presAssocID="{F01A668B-D515-4861-B1A7-51083A6C63F3}"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1261F8B1-EB3F-4C00-919A-500BBB9FD008}" type="pres">
      <dgm:prSet presAssocID="{B6D10A88-8C64-40FC-9A08-1A4B8712FBEC}" presName="sibTrans" presStyleCnt="0"/>
      <dgm:spPr/>
    </dgm:pt>
    <dgm:pt modelId="{7052FF12-3F9C-4422-B577-FE5C30311390}" type="pres">
      <dgm:prSet presAssocID="{2FC832D5-F068-4597-991E-6A4DA2D9D0B7}" presName="comp" presStyleCnt="0"/>
      <dgm:spPr/>
    </dgm:pt>
    <dgm:pt modelId="{227AF3CC-B5CD-4A42-AD5F-3D2C5D5CBB72}" type="pres">
      <dgm:prSet presAssocID="{2FC832D5-F068-4597-991E-6A4DA2D9D0B7}" presName="rect2" presStyleLbl="node1" presStyleIdx="2" presStyleCnt="3">
        <dgm:presLayoutVars>
          <dgm:bulletEnabled val="1"/>
        </dgm:presLayoutVars>
      </dgm:prSet>
      <dgm:spPr/>
    </dgm:pt>
    <dgm:pt modelId="{F13E3611-0495-4B91-A454-181CDD04DD59}" type="pres">
      <dgm:prSet presAssocID="{2FC832D5-F068-4597-991E-6A4DA2D9D0B7}"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Lst>
  <dgm:cxnLst>
    <dgm:cxn modelId="{025D3C1F-A747-46C5-A8EC-B7105DB7306D}" srcId="{9E7F2508-9E93-475C-8030-87F9E8CC0771}" destId="{A4E50E04-76EA-474B-B23F-5B1B0946F393}" srcOrd="0" destOrd="0" parTransId="{AFAE9CC8-AB01-428E-8DF9-256164D21A9E}" sibTransId="{E83CE55F-1C2F-4E6C-901F-9BB4017B98E0}"/>
    <dgm:cxn modelId="{AAF21B31-6DF0-4388-8CDB-52ACA23AF4C2}" srcId="{9E7F2508-9E93-475C-8030-87F9E8CC0771}" destId="{F01A668B-D515-4861-B1A7-51083A6C63F3}" srcOrd="1" destOrd="0" parTransId="{5FC9FC8B-7A02-4AB5-99ED-98F1DCBD4196}" sibTransId="{B6D10A88-8C64-40FC-9A08-1A4B8712FBEC}"/>
    <dgm:cxn modelId="{AB26BF5C-1DB4-4C08-B76B-3D161A009A92}" type="presOf" srcId="{F01A668B-D515-4861-B1A7-51083A6C63F3}" destId="{B4A6A85C-9E58-4ED1-9BF2-AD7B6A7C69A9}" srcOrd="0" destOrd="0" presId="urn:microsoft.com/office/officeart/2008/layout/AlternatingPictureBlocks"/>
    <dgm:cxn modelId="{3670AF4A-94B5-4B56-8C61-16D536253C54}" type="presOf" srcId="{9E7F2508-9E93-475C-8030-87F9E8CC0771}" destId="{31F92F1B-4FE3-47FB-87C1-E8AAAA4FBA09}" srcOrd="0" destOrd="0" presId="urn:microsoft.com/office/officeart/2008/layout/AlternatingPictureBlocks"/>
    <dgm:cxn modelId="{F414A06D-E0E8-43CC-BA44-42DAD4F1AD26}" type="presOf" srcId="{A4E50E04-76EA-474B-B23F-5B1B0946F393}" destId="{1FDF26B5-783F-41C0-9B77-2B4872F5C850}" srcOrd="0" destOrd="0" presId="urn:microsoft.com/office/officeart/2008/layout/AlternatingPictureBlocks"/>
    <dgm:cxn modelId="{9D4731AB-8373-4E25-8FDE-032800B06DD5}" type="presOf" srcId="{2FC832D5-F068-4597-991E-6A4DA2D9D0B7}" destId="{227AF3CC-B5CD-4A42-AD5F-3D2C5D5CBB72}" srcOrd="0" destOrd="0" presId="urn:microsoft.com/office/officeart/2008/layout/AlternatingPictureBlocks"/>
    <dgm:cxn modelId="{5FC469BD-CA4B-4A05-B320-C5A114064039}" srcId="{9E7F2508-9E93-475C-8030-87F9E8CC0771}" destId="{2FC832D5-F068-4597-991E-6A4DA2D9D0B7}" srcOrd="2" destOrd="0" parTransId="{C808E44C-7C42-449A-B951-F121B5A2A82D}" sibTransId="{2066EF50-76CB-40DA-AB9A-5BB19153E77C}"/>
    <dgm:cxn modelId="{9D77B5C8-AA41-47E4-A2EC-0678F0C72E56}" type="presParOf" srcId="{31F92F1B-4FE3-47FB-87C1-E8AAAA4FBA09}" destId="{301F36DA-0D02-46A8-AFD4-47671A8C9964}" srcOrd="0" destOrd="0" presId="urn:microsoft.com/office/officeart/2008/layout/AlternatingPictureBlocks"/>
    <dgm:cxn modelId="{11D0A6AF-A9E6-46D9-BAC0-2551153A43C3}" type="presParOf" srcId="{301F36DA-0D02-46A8-AFD4-47671A8C9964}" destId="{1FDF26B5-783F-41C0-9B77-2B4872F5C850}" srcOrd="0" destOrd="0" presId="urn:microsoft.com/office/officeart/2008/layout/AlternatingPictureBlocks"/>
    <dgm:cxn modelId="{CAA0CDA6-54B4-4FCC-934E-7F4F0DD4DAE7}" type="presParOf" srcId="{301F36DA-0D02-46A8-AFD4-47671A8C9964}" destId="{3C15133C-0818-4EBC-A674-70123E9F30E5}" srcOrd="1" destOrd="0" presId="urn:microsoft.com/office/officeart/2008/layout/AlternatingPictureBlocks"/>
    <dgm:cxn modelId="{D1FC466F-9882-4944-9DA8-1319A102E25B}" type="presParOf" srcId="{31F92F1B-4FE3-47FB-87C1-E8AAAA4FBA09}" destId="{463D14E1-6911-40A8-8581-509D10836474}" srcOrd="1" destOrd="0" presId="urn:microsoft.com/office/officeart/2008/layout/AlternatingPictureBlocks"/>
    <dgm:cxn modelId="{8FC54850-9250-4D6B-8824-1FB25937F11C}" type="presParOf" srcId="{31F92F1B-4FE3-47FB-87C1-E8AAAA4FBA09}" destId="{1D72A419-A468-47DF-A087-A41659549C00}" srcOrd="2" destOrd="0" presId="urn:microsoft.com/office/officeart/2008/layout/AlternatingPictureBlocks"/>
    <dgm:cxn modelId="{52CFDD50-1583-47DE-B005-F49DB582A80E}" type="presParOf" srcId="{1D72A419-A468-47DF-A087-A41659549C00}" destId="{B4A6A85C-9E58-4ED1-9BF2-AD7B6A7C69A9}" srcOrd="0" destOrd="0" presId="urn:microsoft.com/office/officeart/2008/layout/AlternatingPictureBlocks"/>
    <dgm:cxn modelId="{87A96E6E-EB1C-4289-9045-21BA76FE5231}" type="presParOf" srcId="{1D72A419-A468-47DF-A087-A41659549C00}" destId="{6773EF3A-84F3-4FE1-B5C8-BB35A0EBD046}" srcOrd="1" destOrd="0" presId="urn:microsoft.com/office/officeart/2008/layout/AlternatingPictureBlocks"/>
    <dgm:cxn modelId="{265EC1FC-8C34-45B8-BEF0-FA72BB822770}" type="presParOf" srcId="{31F92F1B-4FE3-47FB-87C1-E8AAAA4FBA09}" destId="{1261F8B1-EB3F-4C00-919A-500BBB9FD008}" srcOrd="3" destOrd="0" presId="urn:microsoft.com/office/officeart/2008/layout/AlternatingPictureBlocks"/>
    <dgm:cxn modelId="{D8420AF2-EC2B-4551-9BBD-02803605F8A2}" type="presParOf" srcId="{31F92F1B-4FE3-47FB-87C1-E8AAAA4FBA09}" destId="{7052FF12-3F9C-4422-B577-FE5C30311390}" srcOrd="4" destOrd="0" presId="urn:microsoft.com/office/officeart/2008/layout/AlternatingPictureBlocks"/>
    <dgm:cxn modelId="{264EC426-425E-487B-97B6-73B43102342A}" type="presParOf" srcId="{7052FF12-3F9C-4422-B577-FE5C30311390}" destId="{227AF3CC-B5CD-4A42-AD5F-3D2C5D5CBB72}" srcOrd="0" destOrd="0" presId="urn:microsoft.com/office/officeart/2008/layout/AlternatingPictureBlocks"/>
    <dgm:cxn modelId="{62D07107-8906-4574-A821-556B92CC0AC5}" type="presParOf" srcId="{7052FF12-3F9C-4422-B577-FE5C30311390}" destId="{F13E3611-0495-4B91-A454-181CDD04DD59}"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7F2508-9E93-475C-8030-87F9E8CC0771}" type="doc">
      <dgm:prSet loTypeId="urn:microsoft.com/office/officeart/2008/layout/AlternatingPictureBlocks" loCatId="list" qsTypeId="urn:microsoft.com/office/officeart/2005/8/quickstyle/simple3" qsCatId="simple" csTypeId="urn:microsoft.com/office/officeart/2005/8/colors/accent1_2" csCatId="accent1" phldr="1"/>
      <dgm:spPr/>
    </dgm:pt>
    <dgm:pt modelId="{A4E50E04-76EA-474B-B23F-5B1B0946F393}">
      <dgm:prSet phldrT="[Text]"/>
      <dgm:spPr/>
      <dgm:t>
        <a:bodyPr/>
        <a:lstStyle/>
        <a:p>
          <a:r>
            <a:rPr lang="en-US" dirty="0"/>
            <a:t>Energy</a:t>
          </a:r>
        </a:p>
      </dgm:t>
    </dgm:pt>
    <dgm:pt modelId="{AFAE9CC8-AB01-428E-8DF9-256164D21A9E}" type="parTrans" cxnId="{025D3C1F-A747-46C5-A8EC-B7105DB7306D}">
      <dgm:prSet/>
      <dgm:spPr/>
      <dgm:t>
        <a:bodyPr/>
        <a:lstStyle/>
        <a:p>
          <a:endParaRPr lang="en-US"/>
        </a:p>
      </dgm:t>
    </dgm:pt>
    <dgm:pt modelId="{E83CE55F-1C2F-4E6C-901F-9BB4017B98E0}" type="sibTrans" cxnId="{025D3C1F-A747-46C5-A8EC-B7105DB7306D}">
      <dgm:prSet/>
      <dgm:spPr/>
      <dgm:t>
        <a:bodyPr/>
        <a:lstStyle/>
        <a:p>
          <a:endParaRPr lang="en-US"/>
        </a:p>
      </dgm:t>
    </dgm:pt>
    <dgm:pt modelId="{F01A668B-D515-4861-B1A7-51083A6C63F3}">
      <dgm:prSet phldrT="[Text]"/>
      <dgm:spPr/>
      <dgm:t>
        <a:bodyPr/>
        <a:lstStyle/>
        <a:p>
          <a:r>
            <a:rPr lang="en-US" dirty="0"/>
            <a:t>Public Redevelopment</a:t>
          </a:r>
        </a:p>
      </dgm:t>
    </dgm:pt>
    <dgm:pt modelId="{5FC9FC8B-7A02-4AB5-99ED-98F1DCBD4196}" type="parTrans" cxnId="{AAF21B31-6DF0-4388-8CDB-52ACA23AF4C2}">
      <dgm:prSet/>
      <dgm:spPr/>
      <dgm:t>
        <a:bodyPr/>
        <a:lstStyle/>
        <a:p>
          <a:endParaRPr lang="en-US"/>
        </a:p>
      </dgm:t>
    </dgm:pt>
    <dgm:pt modelId="{B6D10A88-8C64-40FC-9A08-1A4B8712FBEC}" type="sibTrans" cxnId="{AAF21B31-6DF0-4388-8CDB-52ACA23AF4C2}">
      <dgm:prSet/>
      <dgm:spPr/>
      <dgm:t>
        <a:bodyPr/>
        <a:lstStyle/>
        <a:p>
          <a:endParaRPr lang="en-US"/>
        </a:p>
      </dgm:t>
    </dgm:pt>
    <dgm:pt modelId="{2FC832D5-F068-4597-991E-6A4DA2D9D0B7}">
      <dgm:prSet phldrT="[Text]"/>
      <dgm:spPr/>
      <dgm:t>
        <a:bodyPr/>
        <a:lstStyle/>
        <a:p>
          <a:r>
            <a:rPr lang="en-US" dirty="0"/>
            <a:t>Billboard Controls</a:t>
          </a:r>
        </a:p>
      </dgm:t>
    </dgm:pt>
    <dgm:pt modelId="{C808E44C-7C42-449A-B951-F121B5A2A82D}" type="parTrans" cxnId="{5FC469BD-CA4B-4A05-B320-C5A114064039}">
      <dgm:prSet/>
      <dgm:spPr/>
      <dgm:t>
        <a:bodyPr/>
        <a:lstStyle/>
        <a:p>
          <a:endParaRPr lang="en-US"/>
        </a:p>
      </dgm:t>
    </dgm:pt>
    <dgm:pt modelId="{2066EF50-76CB-40DA-AB9A-5BB19153E77C}" type="sibTrans" cxnId="{5FC469BD-CA4B-4A05-B320-C5A114064039}">
      <dgm:prSet/>
      <dgm:spPr/>
      <dgm:t>
        <a:bodyPr/>
        <a:lstStyle/>
        <a:p>
          <a:endParaRPr lang="en-US"/>
        </a:p>
      </dgm:t>
    </dgm:pt>
    <dgm:pt modelId="{31F92F1B-4FE3-47FB-87C1-E8AAAA4FBA09}" type="pres">
      <dgm:prSet presAssocID="{9E7F2508-9E93-475C-8030-87F9E8CC0771}" presName="linearFlow" presStyleCnt="0">
        <dgm:presLayoutVars>
          <dgm:dir/>
          <dgm:resizeHandles val="exact"/>
        </dgm:presLayoutVars>
      </dgm:prSet>
      <dgm:spPr/>
    </dgm:pt>
    <dgm:pt modelId="{301F36DA-0D02-46A8-AFD4-47671A8C9964}" type="pres">
      <dgm:prSet presAssocID="{A4E50E04-76EA-474B-B23F-5B1B0946F393}" presName="comp" presStyleCnt="0"/>
      <dgm:spPr/>
    </dgm:pt>
    <dgm:pt modelId="{1FDF26B5-783F-41C0-9B77-2B4872F5C850}" type="pres">
      <dgm:prSet presAssocID="{A4E50E04-76EA-474B-B23F-5B1B0946F393}" presName="rect2" presStyleLbl="node1" presStyleIdx="0" presStyleCnt="3">
        <dgm:presLayoutVars>
          <dgm:bulletEnabled val="1"/>
        </dgm:presLayoutVars>
      </dgm:prSet>
      <dgm:spPr/>
    </dgm:pt>
    <dgm:pt modelId="{3C15133C-0818-4EBC-A674-70123E9F30E5}" type="pres">
      <dgm:prSet presAssocID="{A4E50E04-76EA-474B-B23F-5B1B0946F393}"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463D14E1-6911-40A8-8581-509D10836474}" type="pres">
      <dgm:prSet presAssocID="{E83CE55F-1C2F-4E6C-901F-9BB4017B98E0}" presName="sibTrans" presStyleCnt="0"/>
      <dgm:spPr/>
    </dgm:pt>
    <dgm:pt modelId="{1D72A419-A468-47DF-A087-A41659549C00}" type="pres">
      <dgm:prSet presAssocID="{F01A668B-D515-4861-B1A7-51083A6C63F3}" presName="comp" presStyleCnt="0"/>
      <dgm:spPr/>
    </dgm:pt>
    <dgm:pt modelId="{B4A6A85C-9E58-4ED1-9BF2-AD7B6A7C69A9}" type="pres">
      <dgm:prSet presAssocID="{F01A668B-D515-4861-B1A7-51083A6C63F3}" presName="rect2" presStyleLbl="node1" presStyleIdx="1" presStyleCnt="3">
        <dgm:presLayoutVars>
          <dgm:bulletEnabled val="1"/>
        </dgm:presLayoutVars>
      </dgm:prSet>
      <dgm:spPr/>
    </dgm:pt>
    <dgm:pt modelId="{6773EF3A-84F3-4FE1-B5C8-BB35A0EBD046}" type="pres">
      <dgm:prSet presAssocID="{F01A668B-D515-4861-B1A7-51083A6C63F3}"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1261F8B1-EB3F-4C00-919A-500BBB9FD008}" type="pres">
      <dgm:prSet presAssocID="{B6D10A88-8C64-40FC-9A08-1A4B8712FBEC}" presName="sibTrans" presStyleCnt="0"/>
      <dgm:spPr/>
    </dgm:pt>
    <dgm:pt modelId="{7052FF12-3F9C-4422-B577-FE5C30311390}" type="pres">
      <dgm:prSet presAssocID="{2FC832D5-F068-4597-991E-6A4DA2D9D0B7}" presName="comp" presStyleCnt="0"/>
      <dgm:spPr/>
    </dgm:pt>
    <dgm:pt modelId="{227AF3CC-B5CD-4A42-AD5F-3D2C5D5CBB72}" type="pres">
      <dgm:prSet presAssocID="{2FC832D5-F068-4597-991E-6A4DA2D9D0B7}" presName="rect2" presStyleLbl="node1" presStyleIdx="2" presStyleCnt="3">
        <dgm:presLayoutVars>
          <dgm:bulletEnabled val="1"/>
        </dgm:presLayoutVars>
      </dgm:prSet>
      <dgm:spPr/>
    </dgm:pt>
    <dgm:pt modelId="{F13E3611-0495-4B91-A454-181CDD04DD59}" type="pres">
      <dgm:prSet presAssocID="{2FC832D5-F068-4597-991E-6A4DA2D9D0B7}"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025D3C1F-A747-46C5-A8EC-B7105DB7306D}" srcId="{9E7F2508-9E93-475C-8030-87F9E8CC0771}" destId="{A4E50E04-76EA-474B-B23F-5B1B0946F393}" srcOrd="0" destOrd="0" parTransId="{AFAE9CC8-AB01-428E-8DF9-256164D21A9E}" sibTransId="{E83CE55F-1C2F-4E6C-901F-9BB4017B98E0}"/>
    <dgm:cxn modelId="{AAF21B31-6DF0-4388-8CDB-52ACA23AF4C2}" srcId="{9E7F2508-9E93-475C-8030-87F9E8CC0771}" destId="{F01A668B-D515-4861-B1A7-51083A6C63F3}" srcOrd="1" destOrd="0" parTransId="{5FC9FC8B-7A02-4AB5-99ED-98F1DCBD4196}" sibTransId="{B6D10A88-8C64-40FC-9A08-1A4B8712FBEC}"/>
    <dgm:cxn modelId="{AB26BF5C-1DB4-4C08-B76B-3D161A009A92}" type="presOf" srcId="{F01A668B-D515-4861-B1A7-51083A6C63F3}" destId="{B4A6A85C-9E58-4ED1-9BF2-AD7B6A7C69A9}" srcOrd="0" destOrd="0" presId="urn:microsoft.com/office/officeart/2008/layout/AlternatingPictureBlocks"/>
    <dgm:cxn modelId="{3670AF4A-94B5-4B56-8C61-16D536253C54}" type="presOf" srcId="{9E7F2508-9E93-475C-8030-87F9E8CC0771}" destId="{31F92F1B-4FE3-47FB-87C1-E8AAAA4FBA09}" srcOrd="0" destOrd="0" presId="urn:microsoft.com/office/officeart/2008/layout/AlternatingPictureBlocks"/>
    <dgm:cxn modelId="{F414A06D-E0E8-43CC-BA44-42DAD4F1AD26}" type="presOf" srcId="{A4E50E04-76EA-474B-B23F-5B1B0946F393}" destId="{1FDF26B5-783F-41C0-9B77-2B4872F5C850}" srcOrd="0" destOrd="0" presId="urn:microsoft.com/office/officeart/2008/layout/AlternatingPictureBlocks"/>
    <dgm:cxn modelId="{9D4731AB-8373-4E25-8FDE-032800B06DD5}" type="presOf" srcId="{2FC832D5-F068-4597-991E-6A4DA2D9D0B7}" destId="{227AF3CC-B5CD-4A42-AD5F-3D2C5D5CBB72}" srcOrd="0" destOrd="0" presId="urn:microsoft.com/office/officeart/2008/layout/AlternatingPictureBlocks"/>
    <dgm:cxn modelId="{5FC469BD-CA4B-4A05-B320-C5A114064039}" srcId="{9E7F2508-9E93-475C-8030-87F9E8CC0771}" destId="{2FC832D5-F068-4597-991E-6A4DA2D9D0B7}" srcOrd="2" destOrd="0" parTransId="{C808E44C-7C42-449A-B951-F121B5A2A82D}" sibTransId="{2066EF50-76CB-40DA-AB9A-5BB19153E77C}"/>
    <dgm:cxn modelId="{9D77B5C8-AA41-47E4-A2EC-0678F0C72E56}" type="presParOf" srcId="{31F92F1B-4FE3-47FB-87C1-E8AAAA4FBA09}" destId="{301F36DA-0D02-46A8-AFD4-47671A8C9964}" srcOrd="0" destOrd="0" presId="urn:microsoft.com/office/officeart/2008/layout/AlternatingPictureBlocks"/>
    <dgm:cxn modelId="{11D0A6AF-A9E6-46D9-BAC0-2551153A43C3}" type="presParOf" srcId="{301F36DA-0D02-46A8-AFD4-47671A8C9964}" destId="{1FDF26B5-783F-41C0-9B77-2B4872F5C850}" srcOrd="0" destOrd="0" presId="urn:microsoft.com/office/officeart/2008/layout/AlternatingPictureBlocks"/>
    <dgm:cxn modelId="{CAA0CDA6-54B4-4FCC-934E-7F4F0DD4DAE7}" type="presParOf" srcId="{301F36DA-0D02-46A8-AFD4-47671A8C9964}" destId="{3C15133C-0818-4EBC-A674-70123E9F30E5}" srcOrd="1" destOrd="0" presId="urn:microsoft.com/office/officeart/2008/layout/AlternatingPictureBlocks"/>
    <dgm:cxn modelId="{D1FC466F-9882-4944-9DA8-1319A102E25B}" type="presParOf" srcId="{31F92F1B-4FE3-47FB-87C1-E8AAAA4FBA09}" destId="{463D14E1-6911-40A8-8581-509D10836474}" srcOrd="1" destOrd="0" presId="urn:microsoft.com/office/officeart/2008/layout/AlternatingPictureBlocks"/>
    <dgm:cxn modelId="{8FC54850-9250-4D6B-8824-1FB25937F11C}" type="presParOf" srcId="{31F92F1B-4FE3-47FB-87C1-E8AAAA4FBA09}" destId="{1D72A419-A468-47DF-A087-A41659549C00}" srcOrd="2" destOrd="0" presId="urn:microsoft.com/office/officeart/2008/layout/AlternatingPictureBlocks"/>
    <dgm:cxn modelId="{52CFDD50-1583-47DE-B005-F49DB582A80E}" type="presParOf" srcId="{1D72A419-A468-47DF-A087-A41659549C00}" destId="{B4A6A85C-9E58-4ED1-9BF2-AD7B6A7C69A9}" srcOrd="0" destOrd="0" presId="urn:microsoft.com/office/officeart/2008/layout/AlternatingPictureBlocks"/>
    <dgm:cxn modelId="{87A96E6E-EB1C-4289-9045-21BA76FE5231}" type="presParOf" srcId="{1D72A419-A468-47DF-A087-A41659549C00}" destId="{6773EF3A-84F3-4FE1-B5C8-BB35A0EBD046}" srcOrd="1" destOrd="0" presId="urn:microsoft.com/office/officeart/2008/layout/AlternatingPictureBlocks"/>
    <dgm:cxn modelId="{265EC1FC-8C34-45B8-BEF0-FA72BB822770}" type="presParOf" srcId="{31F92F1B-4FE3-47FB-87C1-E8AAAA4FBA09}" destId="{1261F8B1-EB3F-4C00-919A-500BBB9FD008}" srcOrd="3" destOrd="0" presId="urn:microsoft.com/office/officeart/2008/layout/AlternatingPictureBlocks"/>
    <dgm:cxn modelId="{D8420AF2-EC2B-4551-9BBD-02803605F8A2}" type="presParOf" srcId="{31F92F1B-4FE3-47FB-87C1-E8AAAA4FBA09}" destId="{7052FF12-3F9C-4422-B577-FE5C30311390}" srcOrd="4" destOrd="0" presId="urn:microsoft.com/office/officeart/2008/layout/AlternatingPictureBlocks"/>
    <dgm:cxn modelId="{264EC426-425E-487B-97B6-73B43102342A}" type="presParOf" srcId="{7052FF12-3F9C-4422-B577-FE5C30311390}" destId="{227AF3CC-B5CD-4A42-AD5F-3D2C5D5CBB72}" srcOrd="0" destOrd="0" presId="urn:microsoft.com/office/officeart/2008/layout/AlternatingPictureBlocks"/>
    <dgm:cxn modelId="{62D07107-8906-4574-A821-556B92CC0AC5}" type="presParOf" srcId="{7052FF12-3F9C-4422-B577-FE5C30311390}" destId="{F13E3611-0495-4B91-A454-181CDD04DD59}" srcOrd="1" destOrd="0" presId="urn:microsoft.com/office/officeart/2008/layout/AlternatingPictureBlock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26B5-783F-41C0-9B77-2B4872F5C850}">
      <dsp:nvSpPr>
        <dsp:cNvPr id="0" name=""/>
        <dsp:cNvSpPr/>
      </dsp:nvSpPr>
      <dsp:spPr>
        <a:xfrm>
          <a:off x="2138494" y="2703"/>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Agricultural Land Preservation</a:t>
          </a:r>
        </a:p>
      </dsp:txBody>
      <dsp:txXfrm>
        <a:off x="2138494" y="2703"/>
        <a:ext cx="2471889" cy="1117996"/>
      </dsp:txXfrm>
    </dsp:sp>
    <dsp:sp modelId="{3C15133C-0818-4EBC-A674-70123E9F30E5}">
      <dsp:nvSpPr>
        <dsp:cNvPr id="0" name=""/>
        <dsp:cNvSpPr/>
      </dsp:nvSpPr>
      <dsp:spPr>
        <a:xfrm>
          <a:off x="920996" y="2703"/>
          <a:ext cx="1106816" cy="1117996"/>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B4A6A85C-9E58-4ED1-9BF2-AD7B6A7C69A9}">
      <dsp:nvSpPr>
        <dsp:cNvPr id="0" name=""/>
        <dsp:cNvSpPr/>
      </dsp:nvSpPr>
      <dsp:spPr>
        <a:xfrm>
          <a:off x="920996" y="1305169"/>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Homelessness</a:t>
          </a:r>
        </a:p>
      </dsp:txBody>
      <dsp:txXfrm>
        <a:off x="920996" y="1305169"/>
        <a:ext cx="2471889" cy="1117996"/>
      </dsp:txXfrm>
    </dsp:sp>
    <dsp:sp modelId="{6773EF3A-84F3-4FE1-B5C8-BB35A0EBD046}">
      <dsp:nvSpPr>
        <dsp:cNvPr id="0" name=""/>
        <dsp:cNvSpPr/>
      </dsp:nvSpPr>
      <dsp:spPr>
        <a:xfrm>
          <a:off x="3503567" y="1305169"/>
          <a:ext cx="1106816" cy="11179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227AF3CC-B5CD-4A42-AD5F-3D2C5D5CBB72}">
      <dsp:nvSpPr>
        <dsp:cNvPr id="0" name=""/>
        <dsp:cNvSpPr/>
      </dsp:nvSpPr>
      <dsp:spPr>
        <a:xfrm>
          <a:off x="2138494" y="2607634"/>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Smart Growth</a:t>
          </a:r>
        </a:p>
      </dsp:txBody>
      <dsp:txXfrm>
        <a:off x="2138494" y="2607634"/>
        <a:ext cx="2471889" cy="1117996"/>
      </dsp:txXfrm>
    </dsp:sp>
    <dsp:sp modelId="{F13E3611-0495-4B91-A454-181CDD04DD59}">
      <dsp:nvSpPr>
        <dsp:cNvPr id="0" name=""/>
        <dsp:cNvSpPr/>
      </dsp:nvSpPr>
      <dsp:spPr>
        <a:xfrm>
          <a:off x="920996" y="2607634"/>
          <a:ext cx="1106816" cy="1117996"/>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26B5-783F-41C0-9B77-2B4872F5C850}">
      <dsp:nvSpPr>
        <dsp:cNvPr id="0" name=""/>
        <dsp:cNvSpPr/>
      </dsp:nvSpPr>
      <dsp:spPr>
        <a:xfrm>
          <a:off x="2138494" y="2703"/>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Impact Fees</a:t>
          </a:r>
        </a:p>
      </dsp:txBody>
      <dsp:txXfrm>
        <a:off x="2138494" y="2703"/>
        <a:ext cx="2471889" cy="1117996"/>
      </dsp:txXfrm>
    </dsp:sp>
    <dsp:sp modelId="{3C15133C-0818-4EBC-A674-70123E9F30E5}">
      <dsp:nvSpPr>
        <dsp:cNvPr id="0" name=""/>
        <dsp:cNvSpPr/>
      </dsp:nvSpPr>
      <dsp:spPr>
        <a:xfrm>
          <a:off x="920996" y="2703"/>
          <a:ext cx="1106816" cy="1117996"/>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B4A6A85C-9E58-4ED1-9BF2-AD7B6A7C69A9}">
      <dsp:nvSpPr>
        <dsp:cNvPr id="0" name=""/>
        <dsp:cNvSpPr/>
      </dsp:nvSpPr>
      <dsp:spPr>
        <a:xfrm>
          <a:off x="920996" y="1305169"/>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Provision of Child Care</a:t>
          </a:r>
        </a:p>
      </dsp:txBody>
      <dsp:txXfrm>
        <a:off x="920996" y="1305169"/>
        <a:ext cx="2471889" cy="1117996"/>
      </dsp:txXfrm>
    </dsp:sp>
    <dsp:sp modelId="{6773EF3A-84F3-4FE1-B5C8-BB35A0EBD046}">
      <dsp:nvSpPr>
        <dsp:cNvPr id="0" name=""/>
        <dsp:cNvSpPr/>
      </dsp:nvSpPr>
      <dsp:spPr>
        <a:xfrm>
          <a:off x="3503567" y="1305169"/>
          <a:ext cx="1106816" cy="11179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227AF3CC-B5CD-4A42-AD5F-3D2C5D5CBB72}">
      <dsp:nvSpPr>
        <dsp:cNvPr id="0" name=""/>
        <dsp:cNvSpPr/>
      </dsp:nvSpPr>
      <dsp:spPr>
        <a:xfrm>
          <a:off x="2138494" y="2607634"/>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Food Planning</a:t>
          </a:r>
        </a:p>
      </dsp:txBody>
      <dsp:txXfrm>
        <a:off x="2138494" y="2607634"/>
        <a:ext cx="2471889" cy="1117996"/>
      </dsp:txXfrm>
    </dsp:sp>
    <dsp:sp modelId="{F13E3611-0495-4B91-A454-181CDD04DD59}">
      <dsp:nvSpPr>
        <dsp:cNvPr id="0" name=""/>
        <dsp:cNvSpPr/>
      </dsp:nvSpPr>
      <dsp:spPr>
        <a:xfrm>
          <a:off x="920996" y="2607634"/>
          <a:ext cx="1106816" cy="1117996"/>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26B5-783F-41C0-9B77-2B4872F5C850}">
      <dsp:nvSpPr>
        <dsp:cNvPr id="0" name=""/>
        <dsp:cNvSpPr/>
      </dsp:nvSpPr>
      <dsp:spPr>
        <a:xfrm>
          <a:off x="2138494" y="2703"/>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Energy</a:t>
          </a:r>
        </a:p>
      </dsp:txBody>
      <dsp:txXfrm>
        <a:off x="2138494" y="2703"/>
        <a:ext cx="2471889" cy="1117996"/>
      </dsp:txXfrm>
    </dsp:sp>
    <dsp:sp modelId="{3C15133C-0818-4EBC-A674-70123E9F30E5}">
      <dsp:nvSpPr>
        <dsp:cNvPr id="0" name=""/>
        <dsp:cNvSpPr/>
      </dsp:nvSpPr>
      <dsp:spPr>
        <a:xfrm>
          <a:off x="920996" y="2703"/>
          <a:ext cx="1106816" cy="1117996"/>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B4A6A85C-9E58-4ED1-9BF2-AD7B6A7C69A9}">
      <dsp:nvSpPr>
        <dsp:cNvPr id="0" name=""/>
        <dsp:cNvSpPr/>
      </dsp:nvSpPr>
      <dsp:spPr>
        <a:xfrm>
          <a:off x="920996" y="1305169"/>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Public Redevelopment</a:t>
          </a:r>
        </a:p>
      </dsp:txBody>
      <dsp:txXfrm>
        <a:off x="920996" y="1305169"/>
        <a:ext cx="2471889" cy="1117996"/>
      </dsp:txXfrm>
    </dsp:sp>
    <dsp:sp modelId="{6773EF3A-84F3-4FE1-B5C8-BB35A0EBD046}">
      <dsp:nvSpPr>
        <dsp:cNvPr id="0" name=""/>
        <dsp:cNvSpPr/>
      </dsp:nvSpPr>
      <dsp:spPr>
        <a:xfrm>
          <a:off x="3503567" y="1305169"/>
          <a:ext cx="1106816" cy="11179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227AF3CC-B5CD-4A42-AD5F-3D2C5D5CBB72}">
      <dsp:nvSpPr>
        <dsp:cNvPr id="0" name=""/>
        <dsp:cNvSpPr/>
      </dsp:nvSpPr>
      <dsp:spPr>
        <a:xfrm>
          <a:off x="2138494" y="2607634"/>
          <a:ext cx="2471889" cy="1117996"/>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Billboard Controls</a:t>
          </a:r>
        </a:p>
      </dsp:txBody>
      <dsp:txXfrm>
        <a:off x="2138494" y="2607634"/>
        <a:ext cx="2471889" cy="1117996"/>
      </dsp:txXfrm>
    </dsp:sp>
    <dsp:sp modelId="{F13E3611-0495-4B91-A454-181CDD04DD59}">
      <dsp:nvSpPr>
        <dsp:cNvPr id="0" name=""/>
        <dsp:cNvSpPr/>
      </dsp:nvSpPr>
      <dsp:spPr>
        <a:xfrm>
          <a:off x="920996" y="2607634"/>
          <a:ext cx="1106816" cy="1117996"/>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FB00D8-46C7-43ED-B057-C6FC8FE1E8E6}" type="datetimeFigureOut">
              <a:rPr lang="en-US" smtClean="0"/>
              <a:t>10/9/2023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00ED60B-D3EF-46C1-A2B1-3712B3166AEA}" type="slidenum">
              <a:rPr lang="en-US" smtClean="0"/>
              <a:t>‹#›</a:t>
            </a:fld>
            <a:endParaRPr lang="en-US"/>
          </a:p>
        </p:txBody>
      </p:sp>
    </p:spTree>
    <p:extLst>
      <p:ext uri="{BB962C8B-B14F-4D97-AF65-F5344CB8AC3E}">
        <p14:creationId xmlns:p14="http://schemas.microsoft.com/office/powerpoint/2010/main" val="233385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F27DD9-B4BB-4A73-8DBF-944DABAB2A6B}" type="datetimeFigureOut">
              <a:rPr lang="en-US" smtClean="0"/>
              <a:t>10/9/2023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A3E282-F88D-488F-9831-B03D80723236}" type="slidenum">
              <a:rPr lang="en-US" smtClean="0"/>
              <a:t>‹#›</a:t>
            </a:fld>
            <a:endParaRPr lang="en-US"/>
          </a:p>
        </p:txBody>
      </p:sp>
    </p:spTree>
    <p:extLst>
      <p:ext uri="{BB962C8B-B14F-4D97-AF65-F5344CB8AC3E}">
        <p14:creationId xmlns:p14="http://schemas.microsoft.com/office/powerpoint/2010/main" val="426295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6</a:t>
            </a:fld>
            <a:endParaRPr lang="en-US"/>
          </a:p>
        </p:txBody>
      </p:sp>
    </p:spTree>
    <p:extLst>
      <p:ext uri="{BB962C8B-B14F-4D97-AF65-F5344CB8AC3E}">
        <p14:creationId xmlns:p14="http://schemas.microsoft.com/office/powerpoint/2010/main" val="100210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27</a:t>
            </a:fld>
            <a:endParaRPr lang="en-US"/>
          </a:p>
        </p:txBody>
      </p:sp>
    </p:spTree>
    <p:extLst>
      <p:ext uri="{BB962C8B-B14F-4D97-AF65-F5344CB8AC3E}">
        <p14:creationId xmlns:p14="http://schemas.microsoft.com/office/powerpoint/2010/main" val="411030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28</a:t>
            </a:fld>
            <a:endParaRPr lang="en-US"/>
          </a:p>
        </p:txBody>
      </p:sp>
    </p:spTree>
    <p:extLst>
      <p:ext uri="{BB962C8B-B14F-4D97-AF65-F5344CB8AC3E}">
        <p14:creationId xmlns:p14="http://schemas.microsoft.com/office/powerpoint/2010/main" val="366196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29</a:t>
            </a:fld>
            <a:endParaRPr lang="en-US"/>
          </a:p>
        </p:txBody>
      </p:sp>
    </p:spTree>
    <p:extLst>
      <p:ext uri="{BB962C8B-B14F-4D97-AF65-F5344CB8AC3E}">
        <p14:creationId xmlns:p14="http://schemas.microsoft.com/office/powerpoint/2010/main" val="113022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30</a:t>
            </a:fld>
            <a:endParaRPr lang="en-US"/>
          </a:p>
        </p:txBody>
      </p:sp>
    </p:spTree>
    <p:extLst>
      <p:ext uri="{BB962C8B-B14F-4D97-AF65-F5344CB8AC3E}">
        <p14:creationId xmlns:p14="http://schemas.microsoft.com/office/powerpoint/2010/main" val="56435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31</a:t>
            </a:fld>
            <a:endParaRPr lang="en-US"/>
          </a:p>
        </p:txBody>
      </p:sp>
    </p:spTree>
    <p:extLst>
      <p:ext uri="{BB962C8B-B14F-4D97-AF65-F5344CB8AC3E}">
        <p14:creationId xmlns:p14="http://schemas.microsoft.com/office/powerpoint/2010/main" val="252075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hours</a:t>
            </a:r>
          </a:p>
        </p:txBody>
      </p:sp>
      <p:sp>
        <p:nvSpPr>
          <p:cNvPr id="4" name="Slide Number Placeholder 3"/>
          <p:cNvSpPr>
            <a:spLocks noGrp="1"/>
          </p:cNvSpPr>
          <p:nvPr>
            <p:ph type="sldNum" sz="quarter" idx="10"/>
          </p:nvPr>
        </p:nvSpPr>
        <p:spPr/>
        <p:txBody>
          <a:bodyPr/>
          <a:lstStyle/>
          <a:p>
            <a:fld id="{AEA3E282-F88D-488F-9831-B03D80723236}" type="slidenum">
              <a:rPr lang="en-US" smtClean="0"/>
              <a:t>33</a:t>
            </a:fld>
            <a:endParaRPr lang="en-US"/>
          </a:p>
        </p:txBody>
      </p:sp>
    </p:spTree>
    <p:extLst>
      <p:ext uri="{BB962C8B-B14F-4D97-AF65-F5344CB8AC3E}">
        <p14:creationId xmlns:p14="http://schemas.microsoft.com/office/powerpoint/2010/main" val="118375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36</a:t>
            </a:fld>
            <a:endParaRPr lang="en-US"/>
          </a:p>
        </p:txBody>
      </p:sp>
    </p:spTree>
    <p:extLst>
      <p:ext uri="{BB962C8B-B14F-4D97-AF65-F5344CB8AC3E}">
        <p14:creationId xmlns:p14="http://schemas.microsoft.com/office/powerpoint/2010/main" val="377945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8</a:t>
            </a:fld>
            <a:endParaRPr lang="en-US"/>
          </a:p>
        </p:txBody>
      </p:sp>
    </p:spTree>
    <p:extLst>
      <p:ext uri="{BB962C8B-B14F-4D97-AF65-F5344CB8AC3E}">
        <p14:creationId xmlns:p14="http://schemas.microsoft.com/office/powerpoint/2010/main" val="370879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3E282-F88D-488F-9831-B03D80723236}" type="slidenum">
              <a:rPr lang="en-US" smtClean="0"/>
              <a:t>9</a:t>
            </a:fld>
            <a:endParaRPr lang="en-US"/>
          </a:p>
        </p:txBody>
      </p:sp>
    </p:spTree>
    <p:extLst>
      <p:ext uri="{BB962C8B-B14F-4D97-AF65-F5344CB8AC3E}">
        <p14:creationId xmlns:p14="http://schemas.microsoft.com/office/powerpoint/2010/main" val="179717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develops policies that represent the collective thinking of APA’s members on positions of both principle and practice.</a:t>
            </a:r>
            <a:r>
              <a:rPr lang="en-US" baseline="0" dirty="0"/>
              <a:t> The guides</a:t>
            </a:r>
            <a:r>
              <a:rPr lang="en-US" dirty="0"/>
              <a:t> are developed through a process of chapter and division involvement under the overall guidance of the Legislative and Policy Committee.</a:t>
            </a:r>
            <a:r>
              <a:rPr lang="en-US" baseline="0" dirty="0"/>
              <a:t> </a:t>
            </a:r>
            <a:r>
              <a:rPr lang="en-US" dirty="0"/>
              <a:t>In addition to articulating specific policies that establish principles for better addressing planning issues, APA develops more specific guidelines that recommend specific actions on the part of APA members through leadership, chapters, divisions, and allied organizations that move toward an improved social and political environment for planning to play an effective role. Together, these two elements — policies and general recommendations — form APA Policy Guides.</a:t>
            </a:r>
          </a:p>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18</a:t>
            </a:fld>
            <a:endParaRPr lang="en-US"/>
          </a:p>
        </p:txBody>
      </p:sp>
    </p:spTree>
    <p:extLst>
      <p:ext uri="{BB962C8B-B14F-4D97-AF65-F5344CB8AC3E}">
        <p14:creationId xmlns:p14="http://schemas.microsoft.com/office/powerpoint/2010/main" val="372321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19</a:t>
            </a:fld>
            <a:endParaRPr lang="en-US"/>
          </a:p>
        </p:txBody>
      </p:sp>
    </p:spTree>
    <p:extLst>
      <p:ext uri="{BB962C8B-B14F-4D97-AF65-F5344CB8AC3E}">
        <p14:creationId xmlns:p14="http://schemas.microsoft.com/office/powerpoint/2010/main" val="313510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3E282-F88D-488F-9831-B03D80723236}" type="slidenum">
              <a:rPr lang="en-US" smtClean="0"/>
              <a:t>23</a:t>
            </a:fld>
            <a:endParaRPr lang="en-US"/>
          </a:p>
        </p:txBody>
      </p:sp>
    </p:spTree>
    <p:extLst>
      <p:ext uri="{BB962C8B-B14F-4D97-AF65-F5344CB8AC3E}">
        <p14:creationId xmlns:p14="http://schemas.microsoft.com/office/powerpoint/2010/main" val="39025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24</a:t>
            </a:fld>
            <a:endParaRPr lang="en-US"/>
          </a:p>
        </p:txBody>
      </p:sp>
    </p:spTree>
    <p:extLst>
      <p:ext uri="{BB962C8B-B14F-4D97-AF65-F5344CB8AC3E}">
        <p14:creationId xmlns:p14="http://schemas.microsoft.com/office/powerpoint/2010/main" val="166210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25</a:t>
            </a:fld>
            <a:endParaRPr lang="en-US"/>
          </a:p>
        </p:txBody>
      </p:sp>
    </p:spTree>
    <p:extLst>
      <p:ext uri="{BB962C8B-B14F-4D97-AF65-F5344CB8AC3E}">
        <p14:creationId xmlns:p14="http://schemas.microsoft.com/office/powerpoint/2010/main" val="141141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3E282-F88D-488F-9831-B03D80723236}" type="slidenum">
              <a:rPr lang="en-US" smtClean="0"/>
              <a:t>26</a:t>
            </a:fld>
            <a:endParaRPr lang="en-US"/>
          </a:p>
        </p:txBody>
      </p:sp>
    </p:spTree>
    <p:extLst>
      <p:ext uri="{BB962C8B-B14F-4D97-AF65-F5344CB8AC3E}">
        <p14:creationId xmlns:p14="http://schemas.microsoft.com/office/powerpoint/2010/main" val="24324977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903597" y="4389120"/>
            <a:ext cx="7891272" cy="1731264"/>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A8C828-91CB-4315-8037-9B5B7196492F}"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415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A8C828-91CB-4315-8037-9B5B7196492F}" type="datetimeFigureOut">
              <a:rPr lang="en-US" smtClean="0"/>
              <a:t>10/9/2023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242058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8C828-91CB-4315-8037-9B5B7196492F}"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288838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noAutofit/>
          </a:bodyPr>
          <a:lstStyle>
            <a:lvl1pPr>
              <a:defRPr sz="6600"/>
            </a:lvl1pPr>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8C828-91CB-4315-8037-9B5B7196492F}"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193332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6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182880" indent="-274320">
              <a:buFont typeface="Courier New" panose="02070309020205020404" pitchFamily="49" charset="0"/>
              <a:buChar char="o"/>
              <a:defRPr sz="3200" u="none">
                <a:latin typeface="Century Gothic" panose="020B0502020202020204" pitchFamily="34" charset="0"/>
              </a:defRPr>
            </a:lvl1pPr>
            <a:lvl2pPr marL="457200" indent="-274320">
              <a:buFont typeface="Courier New" panose="02070309020205020404" pitchFamily="49" charset="0"/>
              <a:buChar char="o"/>
              <a:defRPr sz="2800" u="none">
                <a:latin typeface="Century Gothic" panose="020B0502020202020204" pitchFamily="34" charset="0"/>
              </a:defRPr>
            </a:lvl2pPr>
            <a:lvl3pPr marL="731520" indent="-274320">
              <a:buFont typeface="Courier New" panose="02070309020205020404" pitchFamily="49" charset="0"/>
              <a:buChar char="o"/>
              <a:defRPr sz="2400" u="none">
                <a:latin typeface="Century Gothic" panose="020B0502020202020204" pitchFamily="34" charset="0"/>
              </a:defRPr>
            </a:lvl3pPr>
            <a:lvl4pPr marL="1005840" indent="-274320">
              <a:buFont typeface="Courier New" panose="02070309020205020404" pitchFamily="49" charset="0"/>
              <a:buChar char="o"/>
              <a:defRPr sz="2400" u="none">
                <a:latin typeface="Century Gothic" panose="020B0502020202020204" pitchFamily="34" charset="0"/>
              </a:defRPr>
            </a:lvl4pPr>
            <a:lvl5pPr marL="1280160" indent="-274320">
              <a:buFont typeface="Courier New" panose="02070309020205020404" pitchFamily="49" charset="0"/>
              <a:buChar char="o"/>
              <a:defRPr sz="2400" u="none">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A8C828-91CB-4315-8037-9B5B7196492F}"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305856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FA8C828-91CB-4315-8037-9B5B7196492F}" type="datetimeFigureOut">
              <a:rPr lang="en-US" smtClean="0"/>
              <a:t>10/9/2023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solidFill>
                <a:schemeClr val="bg1"/>
              </a:solidFill>
              <a:prstDash val="solid"/>
            </a:ln>
            <a:effectLst/>
          </p:spPr>
          <p:txBody>
            <a:bodyPr/>
            <a:lstStyle/>
            <a:p>
              <a:endParaRPr lang="en-US" dirty="0"/>
            </a:p>
          </p:txBody>
        </p:sp>
        <p:sp>
          <p:nvSpPr>
            <p:cNvPr id="10" name="Oval 9"/>
            <p:cNvSpPr/>
            <p:nvPr/>
          </p:nvSpPr>
          <p:spPr>
            <a:xfrm>
              <a:off x="9793429" y="4568765"/>
              <a:ext cx="864723" cy="864722"/>
            </a:xfrm>
            <a:prstGeom prst="ellipse">
              <a:avLst/>
            </a:prstGeom>
            <a:noFill/>
            <a:ln w="25400" cap="flat" cmpd="sng" algn="ctr">
              <a:solidFill>
                <a:schemeClr val="bg1"/>
              </a:solidFill>
              <a:prstDash val="solid"/>
            </a:ln>
            <a:effectLst/>
          </p:spPr>
        </p:sp>
      </p:grpSp>
    </p:spTree>
    <p:extLst>
      <p:ext uri="{BB962C8B-B14F-4D97-AF65-F5344CB8AC3E}">
        <p14:creationId xmlns:p14="http://schemas.microsoft.com/office/powerpoint/2010/main" val="89403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600"/>
            </a:lvl1p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normAutofit/>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400">
                <a:latin typeface="Century Gothic" panose="020B0502020202020204" pitchFamily="34" charset="0"/>
              </a:defRPr>
            </a:lvl4pPr>
            <a:lvl5pPr>
              <a:defRPr sz="2400">
                <a:latin typeface="Century Gothic" panose="020B0502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normAutofit/>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400">
                <a:latin typeface="Century Gothic" panose="020B0502020202020204" pitchFamily="34" charset="0"/>
              </a:defRPr>
            </a:lvl4pPr>
            <a:lvl5pPr>
              <a:defRPr sz="2400">
                <a:latin typeface="Century Gothic" panose="020B0502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A8C828-91CB-4315-8037-9B5B7196492F}"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191883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69848" y="2743200"/>
            <a:ext cx="4754880" cy="3291840"/>
          </a:xfrm>
        </p:spPr>
        <p:txBody>
          <a:bodyPr>
            <a:normAutofit/>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400">
                <a:latin typeface="Century Gothic" panose="020B0502020202020204" pitchFamily="34" charset="0"/>
              </a:defRPr>
            </a:lvl4pPr>
            <a:lvl5pPr>
              <a:defRPr sz="2400">
                <a:latin typeface="Century Gothic" panose="020B0502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364224" y="2743200"/>
            <a:ext cx="4754880" cy="3291840"/>
          </a:xfrm>
        </p:spPr>
        <p:txBody>
          <a:bodyPr>
            <a:normAutofit/>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400">
                <a:latin typeface="Century Gothic" panose="020B0502020202020204" pitchFamily="34" charset="0"/>
              </a:defRPr>
            </a:lvl4pPr>
            <a:lvl5pPr>
              <a:defRPr sz="2400">
                <a:latin typeface="Century Gothic" panose="020B0502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A8C828-91CB-4315-8037-9B5B7196492F}"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94495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RG Comparison">
    <p:spTree>
      <p:nvGrpSpPr>
        <p:cNvPr id="1" name=""/>
        <p:cNvGrpSpPr/>
        <p:nvPr/>
      </p:nvGrpSpPr>
      <p:grpSpPr>
        <a:xfrm>
          <a:off x="0" y="0"/>
          <a:ext cx="0" cy="0"/>
          <a:chOff x="0" y="0"/>
          <a:chExt cx="0" cy="0"/>
        </a:xfrm>
      </p:grpSpPr>
      <p:sp>
        <p:nvSpPr>
          <p:cNvPr id="2" name="Rectangle 1"/>
          <p:cNvSpPr/>
          <p:nvPr userDrawn="1"/>
        </p:nvSpPr>
        <p:spPr>
          <a:xfrm>
            <a:off x="0" y="0"/>
            <a:ext cx="12192000" cy="12536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 Placeholder 2"/>
          <p:cNvSpPr>
            <a:spLocks noGrp="1"/>
          </p:cNvSpPr>
          <p:nvPr>
            <p:ph type="body" idx="1"/>
          </p:nvPr>
        </p:nvSpPr>
        <p:spPr>
          <a:xfrm>
            <a:off x="353960" y="425934"/>
            <a:ext cx="5470767" cy="640080"/>
          </a:xfrm>
        </p:spPr>
        <p:txBody>
          <a:bodyPr anchor="ctr">
            <a:noAutofit/>
          </a:bodyPr>
          <a:lstStyle>
            <a:lvl1pPr marL="0" indent="0">
              <a:buNone/>
              <a:defRPr sz="3600" b="1">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53961" y="1312605"/>
            <a:ext cx="5470767" cy="4781427"/>
          </a:xfrm>
        </p:spPr>
        <p:txBody>
          <a:bodyPr>
            <a:normAutofit/>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400">
                <a:latin typeface="Century Gothic" panose="020B0502020202020204" pitchFamily="34" charset="0"/>
              </a:defRPr>
            </a:lvl4pPr>
            <a:lvl5pPr>
              <a:defRPr sz="2400">
                <a:latin typeface="Century Gothic" panose="020B0502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FA8C828-91CB-4315-8037-9B5B7196492F}"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C5B6C-D003-4066-88CC-7A3224EBBB10}" type="slidenum">
              <a:rPr lang="en-US" smtClean="0"/>
              <a:t>‹#›</a:t>
            </a:fld>
            <a:endParaRPr lang="en-US"/>
          </a:p>
        </p:txBody>
      </p:sp>
      <p:sp>
        <p:nvSpPr>
          <p:cNvPr id="12" name="Text Placeholder 2"/>
          <p:cNvSpPr>
            <a:spLocks noGrp="1"/>
          </p:cNvSpPr>
          <p:nvPr>
            <p:ph type="body" idx="13"/>
          </p:nvPr>
        </p:nvSpPr>
        <p:spPr>
          <a:xfrm>
            <a:off x="6364224" y="425934"/>
            <a:ext cx="5470767" cy="640080"/>
          </a:xfrm>
        </p:spPr>
        <p:txBody>
          <a:bodyPr anchor="ctr">
            <a:noAutofit/>
          </a:bodyPr>
          <a:lstStyle>
            <a:lvl1pPr marL="0" indent="0">
              <a:buNone/>
              <a:defRPr sz="3600" b="1">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3"/>
          <p:cNvSpPr>
            <a:spLocks noGrp="1"/>
          </p:cNvSpPr>
          <p:nvPr>
            <p:ph sz="half" idx="14"/>
          </p:nvPr>
        </p:nvSpPr>
        <p:spPr>
          <a:xfrm>
            <a:off x="6364224" y="1312605"/>
            <a:ext cx="5470767" cy="4781427"/>
          </a:xfrm>
        </p:spPr>
        <p:txBody>
          <a:bodyPr>
            <a:normAutofit/>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400">
                <a:latin typeface="Century Gothic" panose="020B0502020202020204" pitchFamily="34" charset="0"/>
              </a:defRPr>
            </a:lvl4pPr>
            <a:lvl5pPr>
              <a:defRPr sz="2400">
                <a:latin typeface="Century Gothic" panose="020B0502020202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21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lvl1pPr>
              <a:defRPr sz="6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A8C828-91CB-4315-8037-9B5B7196492F}"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79840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8C828-91CB-4315-8037-9B5B7196492F}"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170819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normAutofit/>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400">
                <a:latin typeface="Century Gothic" panose="020B0502020202020204" pitchFamily="34" charset="0"/>
              </a:defRPr>
            </a:lvl4pPr>
            <a:lvl5pPr>
              <a:defRPr sz="2400">
                <a:latin typeface="Century Gothic" panose="020B0502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A8C828-91CB-4315-8037-9B5B7196492F}"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7C5B6C-D003-4066-88CC-7A3224EBBB10}" type="slidenum">
              <a:rPr lang="en-US" smtClean="0"/>
              <a:t>‹#›</a:t>
            </a:fld>
            <a:endParaRPr lang="en-US"/>
          </a:p>
        </p:txBody>
      </p:sp>
    </p:spTree>
    <p:extLst>
      <p:ext uri="{BB962C8B-B14F-4D97-AF65-F5344CB8AC3E}">
        <p14:creationId xmlns:p14="http://schemas.microsoft.com/office/powerpoint/2010/main" val="247385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FA8C828-91CB-4315-8037-9B5B7196492F}" type="datetimeFigureOut">
              <a:rPr lang="en-US" smtClean="0"/>
              <a:t>10/9/2023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97C5B6C-D003-4066-88CC-7A3224EBBB10}" type="slidenum">
              <a:rPr lang="en-US" smtClean="0"/>
              <a:t>‹#›</a:t>
            </a:fld>
            <a:endParaRPr lang="en-US"/>
          </a:p>
        </p:txBody>
      </p:sp>
    </p:spTree>
    <p:extLst>
      <p:ext uri="{BB962C8B-B14F-4D97-AF65-F5344CB8AC3E}">
        <p14:creationId xmlns:p14="http://schemas.microsoft.com/office/powerpoint/2010/main" val="132851290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22" r:id="rId6"/>
    <p:sldLayoutId id="2147483816" r:id="rId7"/>
    <p:sldLayoutId id="2147483817" r:id="rId8"/>
    <p:sldLayoutId id="2147483818" r:id="rId9"/>
    <p:sldLayoutId id="2147483819" r:id="rId10"/>
    <p:sldLayoutId id="2147483820" r:id="rId11"/>
    <p:sldLayoutId id="2147483821"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274320" algn="l" defTabSz="914400" rtl="0" eaLnBrk="1" latinLnBrk="0" hangingPunct="1">
        <a:lnSpc>
          <a:spcPct val="90000"/>
        </a:lnSpc>
        <a:spcBef>
          <a:spcPts val="1200"/>
        </a:spcBef>
        <a:buClr>
          <a:schemeClr val="accent1">
            <a:lumMod val="75000"/>
          </a:schemeClr>
        </a:buClr>
        <a:buSzPct val="85000"/>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1pPr>
      <a:lvl2pPr marL="457200" indent="-274320" algn="l" defTabSz="914400" rtl="0" eaLnBrk="1" latinLnBrk="0" hangingPunct="1">
        <a:lnSpc>
          <a:spcPct val="90000"/>
        </a:lnSpc>
        <a:spcBef>
          <a:spcPts val="400"/>
        </a:spcBef>
        <a:spcAft>
          <a:spcPts val="200"/>
        </a:spcAft>
        <a:buClr>
          <a:schemeClr val="accent1">
            <a:lumMod val="75000"/>
          </a:schemeClr>
        </a:buClr>
        <a:buSzPct val="85000"/>
        <a:buFont typeface="Courier New" panose="02070309020205020404" pitchFamily="49" charset="0"/>
        <a:buChar char="o"/>
        <a:defRPr sz="2800" kern="1200">
          <a:solidFill>
            <a:schemeClr val="tx1"/>
          </a:solidFill>
          <a:latin typeface="Century Gothic" panose="020B0502020202020204" pitchFamily="34" charset="0"/>
          <a:ea typeface="+mn-ea"/>
          <a:cs typeface="+mn-cs"/>
        </a:defRPr>
      </a:lvl2pPr>
      <a:lvl3pPr marL="731520" indent="-274320" algn="l" defTabSz="914400" rtl="0" eaLnBrk="1" latinLnBrk="0" hangingPunct="1">
        <a:lnSpc>
          <a:spcPct val="9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Century Gothic" panose="020B0502020202020204" pitchFamily="34" charset="0"/>
          <a:ea typeface="+mn-ea"/>
          <a:cs typeface="+mn-cs"/>
        </a:defRPr>
      </a:lvl3pPr>
      <a:lvl4pPr marL="1005840" indent="-274320" algn="l" defTabSz="914400" rtl="0" eaLnBrk="1" latinLnBrk="0" hangingPunct="1">
        <a:lnSpc>
          <a:spcPct val="9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Century Gothic" panose="020B0502020202020204" pitchFamily="34" charset="0"/>
          <a:ea typeface="+mn-ea"/>
          <a:cs typeface="+mn-cs"/>
        </a:defRPr>
      </a:lvl4pPr>
      <a:lvl5pPr marL="1280160" indent="-274320" algn="l" defTabSz="914400" rtl="0" eaLnBrk="1" latinLnBrk="0" hangingPunct="1">
        <a:lnSpc>
          <a:spcPct val="9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Century Gothic" panose="020B0502020202020204" pitchFamily="34"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planning.org/certification/pdf/bulletin.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i3_v2PqOnOAhUBpB4KHdYPAOUQjRwIBw&amp;url=https://geneticsofdesign.com/2016/06/02/planning-for-the-subconscious/&amp;bvm=bv.131286987,d.dmo&amp;psig=AFQjCNHsNES6Pch2uBUUb3LItAV8gRBHOg&amp;ust=1472652421890096" TargetMode="External"/><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hyperlink" Target="http://www.planning.org/library/greatbooks/" TargetMode="External"/><Relationship Id="rId5" Type="http://schemas.openxmlformats.org/officeDocument/2006/relationships/image" Target="../media/image30.jpeg"/><Relationship Id="rId10" Type="http://schemas.openxmlformats.org/officeDocument/2006/relationships/image" Target="../media/image34.jpg"/><Relationship Id="rId4" Type="http://schemas.openxmlformats.org/officeDocument/2006/relationships/image" Target="../media/image29.jp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udystack.com/" TargetMode="External"/><Relationship Id="rId2" Type="http://schemas.openxmlformats.org/officeDocument/2006/relationships/hyperlink" Target="https://florida.planning.org/professional-growth/aicp-exam-preparation/" TargetMode="External"/><Relationship Id="rId1" Type="http://schemas.openxmlformats.org/officeDocument/2006/relationships/slideLayout" Target="../slideLayouts/slideLayout2.xml"/><Relationship Id="rId6" Type="http://schemas.openxmlformats.org/officeDocument/2006/relationships/hyperlink" Target="https://www.planningpeeps.com/aicp-prep.html" TargetMode="External"/><Relationship Id="rId5" Type="http://schemas.openxmlformats.org/officeDocument/2006/relationships/hyperlink" Target="https://www.planningprep.com/" TargetMode="External"/><Relationship Id="rId4" Type="http://schemas.openxmlformats.org/officeDocument/2006/relationships/hyperlink" Target="http://www.planning.org/certification/exampre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Preparing for the AICP Exam</a:t>
            </a:r>
          </a:p>
        </p:txBody>
      </p:sp>
      <p:sp>
        <p:nvSpPr>
          <p:cNvPr id="3" name="Subtitle 2"/>
          <p:cNvSpPr>
            <a:spLocks noGrp="1"/>
          </p:cNvSpPr>
          <p:nvPr>
            <p:ph type="subTitle" idx="1"/>
          </p:nvPr>
        </p:nvSpPr>
        <p:spPr>
          <a:xfrm>
            <a:off x="939220" y="4521639"/>
            <a:ext cx="7891272" cy="2223715"/>
          </a:xfrm>
        </p:spPr>
        <p:txBody>
          <a:bodyPr>
            <a:normAutofit fontScale="92500"/>
          </a:bodyPr>
          <a:lstStyle/>
          <a:p>
            <a:r>
              <a:rPr lang="en-US" b="1" dirty="0"/>
              <a:t>North Carolina Chapter of the American Planning Association</a:t>
            </a:r>
          </a:p>
          <a:p>
            <a:r>
              <a:rPr lang="en-US" b="1" dirty="0"/>
              <a:t>2023 State Planning Conference</a:t>
            </a:r>
          </a:p>
          <a:p>
            <a:endParaRPr lang="en-US" dirty="0"/>
          </a:p>
          <a:p>
            <a:r>
              <a:rPr lang="en-US" i="1" dirty="0"/>
              <a:t>Katherine Godwin, AICP</a:t>
            </a:r>
          </a:p>
          <a:p>
            <a:r>
              <a:rPr lang="en-US" i="1" dirty="0"/>
              <a:t>Vice President for Professional Development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9077051" y="4044011"/>
            <a:ext cx="2547473" cy="2104862"/>
          </a:xfrm>
          <a:prstGeom prst="rect">
            <a:avLst/>
          </a:prstGeom>
        </p:spPr>
      </p:pic>
    </p:spTree>
    <p:extLst>
      <p:ext uri="{BB962C8B-B14F-4D97-AF65-F5344CB8AC3E}">
        <p14:creationId xmlns:p14="http://schemas.microsoft.com/office/powerpoint/2010/main" val="160875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8695-9C9F-1FEF-87F2-8DFF08BD4E5D}"/>
              </a:ext>
            </a:extLst>
          </p:cNvPr>
          <p:cNvSpPr>
            <a:spLocks noGrp="1"/>
          </p:cNvSpPr>
          <p:nvPr>
            <p:ph type="title"/>
          </p:nvPr>
        </p:nvSpPr>
        <p:spPr/>
        <p:txBody>
          <a:bodyPr/>
          <a:lstStyle/>
          <a:p>
            <a:r>
              <a:rPr lang="en-US" dirty="0"/>
              <a:t>Education and Experience</a:t>
            </a:r>
          </a:p>
        </p:txBody>
      </p:sp>
      <p:sp>
        <p:nvSpPr>
          <p:cNvPr id="3" name="Content Placeholder 2">
            <a:extLst>
              <a:ext uri="{FF2B5EF4-FFF2-40B4-BE49-F238E27FC236}">
                <a16:creationId xmlns:a16="http://schemas.microsoft.com/office/drawing/2014/main" id="{33635315-981E-113C-6928-C38F87C1A714}"/>
              </a:ext>
            </a:extLst>
          </p:cNvPr>
          <p:cNvSpPr>
            <a:spLocks noGrp="1"/>
          </p:cNvSpPr>
          <p:nvPr>
            <p:ph sz="half" idx="1"/>
          </p:nvPr>
        </p:nvSpPr>
        <p:spPr>
          <a:xfrm>
            <a:off x="1069847" y="2194560"/>
            <a:ext cx="10058399" cy="3977640"/>
          </a:xfrm>
        </p:spPr>
        <p:txBody>
          <a:bodyPr/>
          <a:lstStyle/>
          <a:p>
            <a:r>
              <a:rPr lang="en-US" dirty="0"/>
              <a:t>Transcripts, Diploma, Formal Letter from School</a:t>
            </a:r>
          </a:p>
          <a:p>
            <a:r>
              <a:rPr lang="en-US" dirty="0"/>
              <a:t>Employer, Title, Dates of Employment, Full or Part Time, Supervisor Info, Summary of Tasks</a:t>
            </a:r>
          </a:p>
          <a:p>
            <a:r>
              <a:rPr lang="en-US" dirty="0"/>
              <a:t>Tools: </a:t>
            </a:r>
          </a:p>
          <a:p>
            <a:pPr lvl="1"/>
            <a:r>
              <a:rPr lang="en-US" dirty="0"/>
              <a:t>Planning Curriculum Worksheet </a:t>
            </a:r>
          </a:p>
          <a:p>
            <a:pPr lvl="1"/>
            <a:r>
              <a:rPr lang="en-US" dirty="0"/>
              <a:t>Interactive Experience Calculator </a:t>
            </a:r>
          </a:p>
          <a:p>
            <a:pPr lvl="1"/>
            <a:r>
              <a:rPr lang="en-US" dirty="0"/>
              <a:t>Planning Experience Worksheet</a:t>
            </a:r>
          </a:p>
        </p:txBody>
      </p:sp>
    </p:spTree>
    <p:extLst>
      <p:ext uri="{BB962C8B-B14F-4D97-AF65-F5344CB8AC3E}">
        <p14:creationId xmlns:p14="http://schemas.microsoft.com/office/powerpoint/2010/main" val="162984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AC38-E90F-BAC4-8563-E6B44D5C8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7CDE02-3903-F00E-DC6E-F5457D8CEC9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9DD1B0F-DC86-73AD-7501-075EB574DE1B}"/>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E012C1E3-C42C-34D8-A3E6-E92615BB72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6591" y="1757603"/>
            <a:ext cx="11239351" cy="3292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242E5749-0A3F-A6F1-D1DD-EE1D4448AED9}"/>
              </a:ext>
            </a:extLst>
          </p:cNvPr>
          <p:cNvSpPr txBox="1"/>
          <p:nvPr/>
        </p:nvSpPr>
        <p:spPr>
          <a:xfrm>
            <a:off x="902525" y="5700156"/>
            <a:ext cx="4754880" cy="368135"/>
          </a:xfrm>
          <a:prstGeom prst="rect">
            <a:avLst/>
          </a:prstGeom>
          <a:noFill/>
        </p:spPr>
        <p:txBody>
          <a:bodyPr wrap="square" rtlCol="0">
            <a:spAutoFit/>
          </a:bodyPr>
          <a:lstStyle/>
          <a:p>
            <a:r>
              <a:rPr lang="en-US" dirty="0"/>
              <a:t>Planning Curriculum Worksheet</a:t>
            </a:r>
          </a:p>
        </p:txBody>
      </p:sp>
    </p:spTree>
    <p:extLst>
      <p:ext uri="{BB962C8B-B14F-4D97-AF65-F5344CB8AC3E}">
        <p14:creationId xmlns:p14="http://schemas.microsoft.com/office/powerpoint/2010/main" val="428812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77" y="184068"/>
            <a:ext cx="10058400" cy="1609344"/>
          </a:xfrm>
        </p:spPr>
        <p:txBody>
          <a:bodyPr>
            <a:normAutofit/>
          </a:bodyPr>
          <a:lstStyle/>
          <a:p>
            <a:r>
              <a:rPr lang="en-US" sz="6600" dirty="0"/>
              <a:t>The AICP guides</a:t>
            </a:r>
          </a:p>
        </p:txBody>
      </p:sp>
      <p:sp>
        <p:nvSpPr>
          <p:cNvPr id="3" name="Content Placeholder 2"/>
          <p:cNvSpPr>
            <a:spLocks noGrp="1"/>
          </p:cNvSpPr>
          <p:nvPr>
            <p:ph idx="1"/>
          </p:nvPr>
        </p:nvSpPr>
        <p:spPr>
          <a:xfrm>
            <a:off x="402868" y="1793172"/>
            <a:ext cx="10058400" cy="4678877"/>
          </a:xfrm>
        </p:spPr>
        <p:txBody>
          <a:bodyPr>
            <a:normAutofit fontScale="92500" lnSpcReduction="10000"/>
          </a:bodyPr>
          <a:lstStyle/>
          <a:p>
            <a:r>
              <a:rPr lang="en-US" dirty="0"/>
              <a:t>Eligibility Requirements</a:t>
            </a:r>
          </a:p>
          <a:p>
            <a:r>
              <a:rPr lang="en-US" dirty="0"/>
              <a:t>AICP Certification Guide</a:t>
            </a:r>
          </a:p>
          <a:p>
            <a:r>
              <a:rPr lang="en-US" dirty="0"/>
              <a:t>Planning Curriculum Worksheet </a:t>
            </a:r>
          </a:p>
          <a:p>
            <a:r>
              <a:rPr lang="en-US" dirty="0"/>
              <a:t>Interactive Experience Calculator</a:t>
            </a:r>
          </a:p>
          <a:p>
            <a:r>
              <a:rPr lang="en-US" dirty="0"/>
              <a:t>Planning Experience Worksheet </a:t>
            </a:r>
          </a:p>
          <a:p>
            <a:r>
              <a:rPr lang="en-US" dirty="0"/>
              <a:t>Registration Details &amp; Fees</a:t>
            </a:r>
          </a:p>
          <a:p>
            <a:r>
              <a:rPr lang="en-US" dirty="0"/>
              <a:t>Exam Details &amp; Scheduling</a:t>
            </a:r>
          </a:p>
          <a:p>
            <a:pPr marL="0" indent="0">
              <a:buNone/>
            </a:pPr>
            <a:endParaRPr lang="en-US" dirty="0">
              <a:hlinkClick r:id="rId2"/>
            </a:endParaRPr>
          </a:p>
          <a:p>
            <a:pPr marL="0" indent="0">
              <a:buNone/>
            </a:pPr>
            <a:r>
              <a:rPr lang="en-US" sz="2600" dirty="0"/>
              <a:t>https://planning.org/certification</a:t>
            </a:r>
          </a:p>
        </p:txBody>
      </p:sp>
      <p:pic>
        <p:nvPicPr>
          <p:cNvPr id="6" name="Picture 5">
            <a:extLst>
              <a:ext uri="{FF2B5EF4-FFF2-40B4-BE49-F238E27FC236}">
                <a16:creationId xmlns:a16="http://schemas.microsoft.com/office/drawing/2014/main" id="{C5937D72-4806-0FAE-7B77-4C264B7F4FB9}"/>
              </a:ext>
            </a:extLst>
          </p:cNvPr>
          <p:cNvPicPr>
            <a:picLocks noChangeAspect="1"/>
          </p:cNvPicPr>
          <p:nvPr/>
        </p:nvPicPr>
        <p:blipFill>
          <a:blip r:embed="rId3"/>
          <a:stretch>
            <a:fillRect/>
          </a:stretch>
        </p:blipFill>
        <p:spPr>
          <a:xfrm>
            <a:off x="8266940" y="1140030"/>
            <a:ext cx="3522192" cy="4376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912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1B4A-CF14-4745-8B8A-1A2BEF75130D}"/>
              </a:ext>
            </a:extLst>
          </p:cNvPr>
          <p:cNvSpPr>
            <a:spLocks noGrp="1"/>
          </p:cNvSpPr>
          <p:nvPr>
            <p:ph type="title"/>
          </p:nvPr>
        </p:nvSpPr>
        <p:spPr/>
        <p:txBody>
          <a:bodyPr/>
          <a:lstStyle/>
          <a:p>
            <a:r>
              <a:rPr lang="en-US" dirty="0"/>
              <a:t>The Exam Basics</a:t>
            </a:r>
          </a:p>
        </p:txBody>
      </p:sp>
      <p:sp>
        <p:nvSpPr>
          <p:cNvPr id="3" name="Content Placeholder 2">
            <a:extLst>
              <a:ext uri="{FF2B5EF4-FFF2-40B4-BE49-F238E27FC236}">
                <a16:creationId xmlns:a16="http://schemas.microsoft.com/office/drawing/2014/main" id="{5E9B1FF1-A311-42BA-B69A-EAB9A2A0E390}"/>
              </a:ext>
            </a:extLst>
          </p:cNvPr>
          <p:cNvSpPr>
            <a:spLocks noGrp="1"/>
          </p:cNvSpPr>
          <p:nvPr>
            <p:ph idx="1"/>
          </p:nvPr>
        </p:nvSpPr>
        <p:spPr/>
        <p:txBody>
          <a:bodyPr/>
          <a:lstStyle/>
          <a:p>
            <a:r>
              <a:rPr lang="en-US" dirty="0"/>
              <a:t>3 hours and 30 minutes</a:t>
            </a:r>
          </a:p>
          <a:p>
            <a:r>
              <a:rPr lang="en-US" dirty="0"/>
              <a:t>170 questions</a:t>
            </a:r>
          </a:p>
          <a:p>
            <a:r>
              <a:rPr lang="en-US" dirty="0"/>
              <a:t>Online Proctored or On-Site</a:t>
            </a:r>
          </a:p>
          <a:p>
            <a:r>
              <a:rPr lang="en-US" dirty="0"/>
              <a:t>Score from 25-75 with 55+ Passing</a:t>
            </a:r>
          </a:p>
          <a:p>
            <a:r>
              <a:rPr lang="en-US" dirty="0"/>
              <a:t>You will Know Immediately if Pass or Fail</a:t>
            </a:r>
          </a:p>
          <a:p>
            <a:r>
              <a:rPr lang="en-US" dirty="0"/>
              <a:t>9 Areas of Subject Matter</a:t>
            </a:r>
          </a:p>
          <a:p>
            <a:endParaRPr lang="en-US" dirty="0"/>
          </a:p>
        </p:txBody>
      </p:sp>
    </p:spTree>
    <p:extLst>
      <p:ext uri="{BB962C8B-B14F-4D97-AF65-F5344CB8AC3E}">
        <p14:creationId xmlns:p14="http://schemas.microsoft.com/office/powerpoint/2010/main" val="83333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76B9-2F13-7520-D1A0-C6BF23689957}"/>
              </a:ext>
            </a:extLst>
          </p:cNvPr>
          <p:cNvSpPr>
            <a:spLocks noGrp="1"/>
          </p:cNvSpPr>
          <p:nvPr>
            <p:ph type="title"/>
          </p:nvPr>
        </p:nvSpPr>
        <p:spPr/>
        <p:txBody>
          <a:bodyPr/>
          <a:lstStyle/>
          <a:p>
            <a:r>
              <a:rPr lang="en-US" dirty="0"/>
              <a:t>Exam tips</a:t>
            </a:r>
          </a:p>
        </p:txBody>
      </p:sp>
      <p:sp>
        <p:nvSpPr>
          <p:cNvPr id="3" name="Content Placeholder 2">
            <a:extLst>
              <a:ext uri="{FF2B5EF4-FFF2-40B4-BE49-F238E27FC236}">
                <a16:creationId xmlns:a16="http://schemas.microsoft.com/office/drawing/2014/main" id="{36FF5C33-83BD-A3A5-D9A8-AF114EAAB07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22E7C52-88CD-7A52-1384-D7D83C023368}"/>
              </a:ext>
            </a:extLst>
          </p:cNvPr>
          <p:cNvPicPr>
            <a:picLocks noChangeAspect="1"/>
          </p:cNvPicPr>
          <p:nvPr/>
        </p:nvPicPr>
        <p:blipFill>
          <a:blip r:embed="rId2"/>
          <a:stretch>
            <a:fillRect/>
          </a:stretch>
        </p:blipFill>
        <p:spPr>
          <a:xfrm>
            <a:off x="761028" y="2209760"/>
            <a:ext cx="10669944" cy="3962440"/>
          </a:xfrm>
          <a:prstGeom prst="rect">
            <a:avLst/>
          </a:prstGeom>
          <a:ln w="19050">
            <a:solidFill>
              <a:srgbClr val="000000"/>
            </a:solidFill>
          </a:ln>
        </p:spPr>
      </p:pic>
    </p:spTree>
    <p:extLst>
      <p:ext uri="{BB962C8B-B14F-4D97-AF65-F5344CB8AC3E}">
        <p14:creationId xmlns:p14="http://schemas.microsoft.com/office/powerpoint/2010/main" val="262399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F815-85B2-49E0-9A0A-7191729E5F4D}"/>
              </a:ext>
            </a:extLst>
          </p:cNvPr>
          <p:cNvSpPr>
            <a:spLocks noGrp="1"/>
          </p:cNvSpPr>
          <p:nvPr>
            <p:ph type="title"/>
          </p:nvPr>
        </p:nvSpPr>
        <p:spPr>
          <a:xfrm>
            <a:off x="245095" y="90973"/>
            <a:ext cx="10058400" cy="1609344"/>
          </a:xfrm>
        </p:spPr>
        <p:txBody>
          <a:bodyPr/>
          <a:lstStyle/>
          <a:p>
            <a:r>
              <a:rPr lang="en-US" dirty="0"/>
              <a:t>Training</a:t>
            </a:r>
          </a:p>
        </p:txBody>
      </p:sp>
      <p:sp>
        <p:nvSpPr>
          <p:cNvPr id="3" name="Content Placeholder 2">
            <a:extLst>
              <a:ext uri="{FF2B5EF4-FFF2-40B4-BE49-F238E27FC236}">
                <a16:creationId xmlns:a16="http://schemas.microsoft.com/office/drawing/2014/main" id="{54DA6A74-1A05-4D39-8CC5-9303948FDCB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0C74C31-2008-4715-AD07-CF9749B6AB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5528" y="1362067"/>
            <a:ext cx="9224737" cy="5262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445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1EA3-9958-4E1B-A994-1AC6D3562DAE}"/>
              </a:ext>
            </a:extLst>
          </p:cNvPr>
          <p:cNvSpPr>
            <a:spLocks noGrp="1"/>
          </p:cNvSpPr>
          <p:nvPr>
            <p:ph type="title"/>
          </p:nvPr>
        </p:nvSpPr>
        <p:spPr/>
        <p:txBody>
          <a:bodyPr/>
          <a:lstStyle/>
          <a:p>
            <a:r>
              <a:rPr lang="en-US" dirty="0"/>
              <a:t>Chapters with guides/courses</a:t>
            </a:r>
          </a:p>
        </p:txBody>
      </p:sp>
      <p:sp>
        <p:nvSpPr>
          <p:cNvPr id="3" name="Content Placeholder 2">
            <a:extLst>
              <a:ext uri="{FF2B5EF4-FFF2-40B4-BE49-F238E27FC236}">
                <a16:creationId xmlns:a16="http://schemas.microsoft.com/office/drawing/2014/main" id="{25037D3C-384B-483A-A0CE-19484FEC405B}"/>
              </a:ext>
            </a:extLst>
          </p:cNvPr>
          <p:cNvSpPr>
            <a:spLocks noGrp="1"/>
          </p:cNvSpPr>
          <p:nvPr>
            <p:ph idx="1"/>
          </p:nvPr>
        </p:nvSpPr>
        <p:spPr/>
        <p:txBody>
          <a:bodyPr>
            <a:normAutofit lnSpcReduction="10000"/>
          </a:bodyPr>
          <a:lstStyle/>
          <a:p>
            <a:r>
              <a:rPr lang="en-US" dirty="0"/>
              <a:t>Connecticut</a:t>
            </a:r>
          </a:p>
          <a:p>
            <a:r>
              <a:rPr lang="en-US" dirty="0">
                <a:solidFill>
                  <a:srgbClr val="FF0000"/>
                </a:solidFill>
              </a:rPr>
              <a:t>Florida</a:t>
            </a:r>
          </a:p>
          <a:p>
            <a:r>
              <a:rPr lang="en-US" dirty="0"/>
              <a:t>Georgia</a:t>
            </a:r>
          </a:p>
          <a:p>
            <a:r>
              <a:rPr lang="en-US" dirty="0"/>
              <a:t>Iowa</a:t>
            </a:r>
          </a:p>
          <a:p>
            <a:r>
              <a:rPr lang="en-US" dirty="0"/>
              <a:t>Ohio</a:t>
            </a:r>
          </a:p>
          <a:p>
            <a:r>
              <a:rPr lang="en-US" dirty="0"/>
              <a:t>Pennsylvania</a:t>
            </a:r>
          </a:p>
          <a:p>
            <a:r>
              <a:rPr lang="en-US" dirty="0"/>
              <a:t>Texas</a:t>
            </a:r>
          </a:p>
        </p:txBody>
      </p:sp>
      <p:pic>
        <p:nvPicPr>
          <p:cNvPr id="5" name="Picture 4">
            <a:extLst>
              <a:ext uri="{FF2B5EF4-FFF2-40B4-BE49-F238E27FC236}">
                <a16:creationId xmlns:a16="http://schemas.microsoft.com/office/drawing/2014/main" id="{CE2A9D4D-4710-42B0-88EC-0D83EB8C68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05745" y="2093975"/>
            <a:ext cx="6947065" cy="4237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289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D42C-7A0B-45FA-8C68-9A91212FD286}"/>
              </a:ext>
            </a:extLst>
          </p:cNvPr>
          <p:cNvSpPr>
            <a:spLocks noGrp="1"/>
          </p:cNvSpPr>
          <p:nvPr>
            <p:ph type="title"/>
          </p:nvPr>
        </p:nvSpPr>
        <p:spPr>
          <a:xfrm>
            <a:off x="173378" y="124766"/>
            <a:ext cx="10058400" cy="1609344"/>
          </a:xfrm>
        </p:spPr>
        <p:txBody>
          <a:bodyPr/>
          <a:lstStyle/>
          <a:p>
            <a:r>
              <a:rPr lang="en-US" dirty="0"/>
              <a:t>Online Resources</a:t>
            </a:r>
          </a:p>
        </p:txBody>
      </p:sp>
      <p:sp>
        <p:nvSpPr>
          <p:cNvPr id="3" name="Content Placeholder 2">
            <a:extLst>
              <a:ext uri="{FF2B5EF4-FFF2-40B4-BE49-F238E27FC236}">
                <a16:creationId xmlns:a16="http://schemas.microsoft.com/office/drawing/2014/main" id="{61C3202A-6EDB-4CD2-BCA9-959E2EA351B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D7AAF1D-32A0-4398-98E1-6FC8B2CD77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4704" y="1372877"/>
            <a:ext cx="9603068" cy="5360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946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09" y="338726"/>
            <a:ext cx="10058400" cy="1609344"/>
          </a:xfrm>
        </p:spPr>
        <p:txBody>
          <a:bodyPr/>
          <a:lstStyle/>
          <a:p>
            <a:r>
              <a:rPr lang="en-US" dirty="0"/>
              <a:t>APA Policy Guides</a:t>
            </a:r>
          </a:p>
        </p:txBody>
      </p:sp>
      <p:sp>
        <p:nvSpPr>
          <p:cNvPr id="4" name="Rectangle 3"/>
          <p:cNvSpPr/>
          <p:nvPr/>
        </p:nvSpPr>
        <p:spPr>
          <a:xfrm>
            <a:off x="5314122" y="6272784"/>
            <a:ext cx="6265167" cy="461665"/>
          </a:xfrm>
          <a:prstGeom prst="rect">
            <a:avLst/>
          </a:prstGeom>
        </p:spPr>
        <p:txBody>
          <a:bodyPr wrap="square">
            <a:spAutoFit/>
          </a:bodyPr>
          <a:lstStyle/>
          <a:p>
            <a:r>
              <a:rPr lang="en-US" sz="2400" dirty="0">
                <a:latin typeface="Century Gothic" panose="020B0502020202020204" pitchFamily="34" charset="0"/>
              </a:rPr>
              <a:t>http://www.planning.org/policy/guides</a:t>
            </a:r>
          </a:p>
        </p:txBody>
      </p:sp>
      <p:grpSp>
        <p:nvGrpSpPr>
          <p:cNvPr id="10" name="Group 9"/>
          <p:cNvGrpSpPr/>
          <p:nvPr/>
        </p:nvGrpSpPr>
        <p:grpSpPr>
          <a:xfrm>
            <a:off x="-285008" y="1948070"/>
            <a:ext cx="12955979" cy="3728335"/>
            <a:chOff x="-1855173" y="1948070"/>
            <a:chExt cx="15054471" cy="4224130"/>
          </a:xfrm>
        </p:grpSpPr>
        <p:graphicFrame>
          <p:nvGraphicFramePr>
            <p:cNvPr id="5" name="Diagram 4"/>
            <p:cNvGraphicFramePr/>
            <p:nvPr>
              <p:extLst>
                <p:ext uri="{D42A27DB-BD31-4B8C-83A1-F6EECF244321}">
                  <p14:modId xmlns:p14="http://schemas.microsoft.com/office/powerpoint/2010/main" val="4229916795"/>
                </p:ext>
              </p:extLst>
            </p:nvPr>
          </p:nvGraphicFramePr>
          <p:xfrm>
            <a:off x="6771995" y="1948070"/>
            <a:ext cx="6427303" cy="4224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071832300"/>
                </p:ext>
              </p:extLst>
            </p:nvPr>
          </p:nvGraphicFramePr>
          <p:xfrm>
            <a:off x="2458411" y="1948070"/>
            <a:ext cx="6427303" cy="42241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896187488"/>
                </p:ext>
              </p:extLst>
            </p:nvPr>
          </p:nvGraphicFramePr>
          <p:xfrm>
            <a:off x="-1855173" y="1948070"/>
            <a:ext cx="6427303" cy="42241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65451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06" y="122260"/>
            <a:ext cx="10058400" cy="1609344"/>
          </a:xfrm>
        </p:spPr>
        <p:txBody>
          <a:bodyPr/>
          <a:lstStyle/>
          <a:p>
            <a:r>
              <a:rPr lang="en-US" dirty="0"/>
              <a:t>Select readings</a:t>
            </a:r>
          </a:p>
        </p:txBody>
      </p:sp>
      <p:pic>
        <p:nvPicPr>
          <p:cNvPr id="5" name="Content Placeholder 4"/>
          <p:cNvPicPr>
            <a:picLocks noGrp="1" noChangeAspect="1"/>
          </p:cNvPicPr>
          <p:nvPr>
            <p:ph idx="1"/>
          </p:nvPr>
        </p:nvPicPr>
        <p:blipFill>
          <a:blip r:embed="rId3">
            <a:clrChange>
              <a:clrFrom>
                <a:srgbClr val="F9FFFF"/>
              </a:clrFrom>
              <a:clrTo>
                <a:srgbClr val="F9FFFF">
                  <a:alpha val="0"/>
                </a:srgbClr>
              </a:clrTo>
            </a:clrChange>
            <a:extLst>
              <a:ext uri="{28A0092B-C50C-407E-A947-70E740481C1C}">
                <a14:useLocalDpi xmlns:a14="http://schemas.microsoft.com/office/drawing/2010/main" val="0"/>
              </a:ext>
            </a:extLst>
          </a:blip>
          <a:stretch>
            <a:fillRect/>
          </a:stretch>
        </p:blipFill>
        <p:spPr>
          <a:xfrm>
            <a:off x="101883" y="1707166"/>
            <a:ext cx="2247900" cy="3629025"/>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8388" y="3433490"/>
            <a:ext cx="1966452" cy="2438400"/>
          </a:xfrm>
          <a:prstGeom prst="rect">
            <a:avLst/>
          </a:prstGeom>
        </p:spPr>
      </p:pic>
      <p:pic>
        <p:nvPicPr>
          <p:cNvPr id="7" name="Picture 7" descr="Cover - Everyday Ethics"/>
          <p:cNvPicPr>
            <a:picLocks noChangeAspect="1" noChangeArrowheads="1"/>
          </p:cNvPicPr>
          <p:nvPr/>
        </p:nvPicPr>
        <p:blipFill>
          <a:blip r:embed="rId5" cstate="print"/>
          <a:srcRect/>
          <a:stretch>
            <a:fillRect/>
          </a:stretch>
        </p:blipFill>
        <p:spPr bwMode="auto">
          <a:xfrm>
            <a:off x="4605965" y="2035778"/>
            <a:ext cx="2063750" cy="2971800"/>
          </a:xfrm>
          <a:prstGeom prst="rect">
            <a:avLst/>
          </a:prstGeom>
          <a:noFill/>
        </p:spPr>
      </p:pic>
      <p:pic>
        <p:nvPicPr>
          <p:cNvPr id="8" name="Picture 2" descr="Nolon and Salkin's Land Use in a Nutshell"/>
          <p:cNvPicPr>
            <a:picLocks noChangeAspect="1" noChangeArrowheads="1"/>
          </p:cNvPicPr>
          <p:nvPr/>
        </p:nvPicPr>
        <p:blipFill rotWithShape="1">
          <a:blip r:embed="rId6" cstate="print"/>
          <a:srcRect l="12815" t="3176" r="15152"/>
          <a:stretch/>
        </p:blipFill>
        <p:spPr bwMode="auto">
          <a:xfrm>
            <a:off x="6682060" y="2746663"/>
            <a:ext cx="2252870" cy="3494006"/>
          </a:xfrm>
          <a:prstGeom prst="rect">
            <a:avLst/>
          </a:prstGeom>
          <a:noFill/>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1276" y="270069"/>
            <a:ext cx="13716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Image result for planning magazin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9027" y="1056127"/>
            <a:ext cx="1426028"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31206" y="1842185"/>
            <a:ext cx="1429681"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hlinkClick r:id="rId11"/>
          </p:cNvPr>
          <p:cNvSpPr/>
          <p:nvPr/>
        </p:nvSpPr>
        <p:spPr>
          <a:xfrm>
            <a:off x="5486566" y="6288699"/>
            <a:ext cx="5936240" cy="354521"/>
          </a:xfrm>
          <a:prstGeom prst="rect">
            <a:avLst/>
          </a:prstGeom>
        </p:spPr>
        <p:txBody>
          <a:bodyPr wrap="none">
            <a:spAutoFit/>
          </a:bodyPr>
          <a:lstStyle/>
          <a:p>
            <a:pPr defTabSz="914400">
              <a:lnSpc>
                <a:spcPct val="70000"/>
              </a:lnSpc>
              <a:spcBef>
                <a:spcPts val="1200"/>
              </a:spcBef>
              <a:buClr>
                <a:schemeClr val="accent1">
                  <a:lumMod val="75000"/>
                </a:schemeClr>
              </a:buClr>
              <a:buSzPct val="85000"/>
            </a:pPr>
            <a:r>
              <a:rPr lang="en-US" sz="2400" dirty="0">
                <a:latin typeface="Century Gothic" panose="020B0502020202020204" pitchFamily="34" charset="0"/>
              </a:rPr>
              <a:t>www.planning.org/library/greatbooks/</a:t>
            </a:r>
          </a:p>
        </p:txBody>
      </p:sp>
    </p:spTree>
    <p:extLst>
      <p:ext uri="{BB962C8B-B14F-4D97-AF65-F5344CB8AC3E}">
        <p14:creationId xmlns:p14="http://schemas.microsoft.com/office/powerpoint/2010/main" val="20529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351D-DB61-4A23-A001-28FA6E8C8B0D}"/>
              </a:ext>
            </a:extLst>
          </p:cNvPr>
          <p:cNvSpPr>
            <a:spLocks noGrp="1"/>
          </p:cNvSpPr>
          <p:nvPr>
            <p:ph type="title"/>
          </p:nvPr>
        </p:nvSpPr>
        <p:spPr/>
        <p:txBody>
          <a:bodyPr/>
          <a:lstStyle/>
          <a:p>
            <a:r>
              <a:rPr lang="en-US" dirty="0"/>
              <a:t>Who is in the audience</a:t>
            </a:r>
          </a:p>
        </p:txBody>
      </p:sp>
      <p:sp>
        <p:nvSpPr>
          <p:cNvPr id="3" name="Content Placeholder 2">
            <a:extLst>
              <a:ext uri="{FF2B5EF4-FFF2-40B4-BE49-F238E27FC236}">
                <a16:creationId xmlns:a16="http://schemas.microsoft.com/office/drawing/2014/main" id="{0D84E75B-0375-4C6F-87E5-37DB7ED0BE05}"/>
              </a:ext>
            </a:extLst>
          </p:cNvPr>
          <p:cNvSpPr>
            <a:spLocks noGrp="1"/>
          </p:cNvSpPr>
          <p:nvPr>
            <p:ph idx="1"/>
          </p:nvPr>
        </p:nvSpPr>
        <p:spPr/>
        <p:txBody>
          <a:bodyPr/>
          <a:lstStyle/>
          <a:p>
            <a:r>
              <a:rPr lang="en-US" dirty="0"/>
              <a:t>Just want more information/ Considering AICP</a:t>
            </a:r>
          </a:p>
          <a:p>
            <a:r>
              <a:rPr lang="en-US" dirty="0"/>
              <a:t>Preparing for exam in November 2023</a:t>
            </a:r>
          </a:p>
          <a:p>
            <a:r>
              <a:rPr lang="en-US" dirty="0"/>
              <a:t>Preparing for exam in May 2024</a:t>
            </a:r>
          </a:p>
          <a:p>
            <a:r>
              <a:rPr lang="en-US" dirty="0"/>
              <a:t>Others?</a:t>
            </a:r>
          </a:p>
        </p:txBody>
      </p:sp>
    </p:spTree>
    <p:extLst>
      <p:ext uri="{BB962C8B-B14F-4D97-AF65-F5344CB8AC3E}">
        <p14:creationId xmlns:p14="http://schemas.microsoft.com/office/powerpoint/2010/main" val="2946142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02" y="173831"/>
            <a:ext cx="10058400" cy="1609344"/>
          </a:xfrm>
        </p:spPr>
        <p:txBody>
          <a:bodyPr/>
          <a:lstStyle/>
          <a:p>
            <a:r>
              <a:rPr lang="en-US" dirty="0"/>
              <a:t>Code of Ethics (10%)</a:t>
            </a:r>
          </a:p>
        </p:txBody>
      </p:sp>
      <p:sp>
        <p:nvSpPr>
          <p:cNvPr id="3" name="Content Placeholder 2"/>
          <p:cNvSpPr>
            <a:spLocks noGrp="1"/>
          </p:cNvSpPr>
          <p:nvPr>
            <p:ph idx="1"/>
          </p:nvPr>
        </p:nvSpPr>
        <p:spPr>
          <a:xfrm>
            <a:off x="321702" y="1783175"/>
            <a:ext cx="10058400" cy="4050792"/>
          </a:xfrm>
        </p:spPr>
        <p:txBody>
          <a:bodyPr>
            <a:normAutofit fontScale="92500" lnSpcReduction="10000"/>
          </a:bodyPr>
          <a:lstStyle/>
          <a:p>
            <a:r>
              <a:rPr lang="en-US" b="1" dirty="0"/>
              <a:t>KNOW THE CODE</a:t>
            </a:r>
          </a:p>
          <a:p>
            <a:r>
              <a:rPr lang="en-US" dirty="0"/>
              <a:t>Communications through the Ethics Officer</a:t>
            </a:r>
          </a:p>
          <a:p>
            <a:r>
              <a:rPr lang="en-US" dirty="0"/>
              <a:t>Adopted 2005; revised in 2009 &amp;</a:t>
            </a:r>
            <a:r>
              <a:rPr lang="en-US" dirty="0">
                <a:solidFill>
                  <a:srgbClr val="FF0000"/>
                </a:solidFill>
              </a:rPr>
              <a:t> </a:t>
            </a:r>
            <a:r>
              <a:rPr lang="en-US" dirty="0"/>
              <a:t>2016</a:t>
            </a:r>
            <a:r>
              <a:rPr lang="en-US" dirty="0">
                <a:solidFill>
                  <a:srgbClr val="FF0000"/>
                </a:solidFill>
              </a:rPr>
              <a:t> </a:t>
            </a:r>
            <a:r>
              <a:rPr lang="en-US" dirty="0"/>
              <a:t>&amp; 2021</a:t>
            </a:r>
          </a:p>
          <a:p>
            <a:r>
              <a:rPr lang="en-US" dirty="0"/>
              <a:t>Five Sections:</a:t>
            </a:r>
          </a:p>
          <a:p>
            <a:pPr marL="697230" lvl="1" indent="-514350">
              <a:buFont typeface="+mj-lt"/>
              <a:buAutoNum type="alphaUcPeriod"/>
            </a:pPr>
            <a:r>
              <a:rPr lang="en-US" dirty="0"/>
              <a:t>Aspirational Principles</a:t>
            </a:r>
          </a:p>
          <a:p>
            <a:pPr marL="697230" lvl="1" indent="-514350">
              <a:buFont typeface="+mj-lt"/>
              <a:buAutoNum type="alphaUcPeriod"/>
            </a:pPr>
            <a:r>
              <a:rPr lang="en-US" dirty="0"/>
              <a:t>Rules of Conduct</a:t>
            </a:r>
          </a:p>
          <a:p>
            <a:pPr marL="697230" lvl="1" indent="-514350">
              <a:buFont typeface="+mj-lt"/>
              <a:buAutoNum type="alphaUcPeriod"/>
            </a:pPr>
            <a:r>
              <a:rPr lang="en-US" dirty="0"/>
              <a:t>Advisory Opinions</a:t>
            </a:r>
          </a:p>
          <a:p>
            <a:pPr marL="697230" lvl="1" indent="-514350">
              <a:buFont typeface="+mj-lt"/>
              <a:buAutoNum type="alphaUcPeriod"/>
            </a:pPr>
            <a:r>
              <a:rPr lang="en-US" dirty="0"/>
              <a:t>Adjudication of Complaints of Misconduct</a:t>
            </a:r>
          </a:p>
          <a:p>
            <a:pPr marL="697230" lvl="1" indent="-514350">
              <a:buFont typeface="+mj-lt"/>
              <a:buAutoNum type="alphaUcPeriod"/>
            </a:pPr>
            <a:r>
              <a:rPr lang="en-US" dirty="0"/>
              <a:t>Discipline of Members</a:t>
            </a:r>
          </a:p>
        </p:txBody>
      </p:sp>
      <p:sp>
        <p:nvSpPr>
          <p:cNvPr id="4" name="Rectangle 3"/>
          <p:cNvSpPr/>
          <p:nvPr/>
        </p:nvSpPr>
        <p:spPr>
          <a:xfrm>
            <a:off x="6354034" y="6329648"/>
            <a:ext cx="5024132" cy="354521"/>
          </a:xfrm>
          <a:prstGeom prst="rect">
            <a:avLst/>
          </a:prstGeom>
        </p:spPr>
        <p:txBody>
          <a:bodyPr wrap="none">
            <a:spAutoFit/>
          </a:bodyPr>
          <a:lstStyle/>
          <a:p>
            <a:pPr defTabSz="914400">
              <a:lnSpc>
                <a:spcPct val="70000"/>
              </a:lnSpc>
              <a:spcBef>
                <a:spcPts val="1200"/>
              </a:spcBef>
              <a:buClr>
                <a:schemeClr val="accent1">
                  <a:lumMod val="75000"/>
                </a:schemeClr>
              </a:buClr>
              <a:buSzPct val="85000"/>
            </a:pPr>
            <a:r>
              <a:rPr lang="en-US" sz="2400" dirty="0">
                <a:latin typeface="Century Gothic" panose="020B0502020202020204" pitchFamily="34" charset="0"/>
              </a:rPr>
              <a:t>https://www.planning.org/ethics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5891" y="351091"/>
            <a:ext cx="2962275" cy="1876425"/>
          </a:xfrm>
          <a:prstGeom prst="rect">
            <a:avLst/>
          </a:prstGeom>
        </p:spPr>
      </p:pic>
      <p:sp>
        <p:nvSpPr>
          <p:cNvPr id="6" name="Rectangle 5"/>
          <p:cNvSpPr/>
          <p:nvPr/>
        </p:nvSpPr>
        <p:spPr>
          <a:xfrm>
            <a:off x="10114871" y="2254948"/>
            <a:ext cx="1263295" cy="307777"/>
          </a:xfrm>
          <a:prstGeom prst="rect">
            <a:avLst/>
          </a:prstGeom>
          <a:noFill/>
        </p:spPr>
        <p:txBody>
          <a:bodyPr wrap="none" rtlCol="0">
            <a:spAutoFit/>
          </a:bodyPr>
          <a:lstStyle/>
          <a:p>
            <a:r>
              <a:rPr lang="en-US" sz="1400" i="1" dirty="0"/>
              <a:t>Source: ICMA</a:t>
            </a:r>
          </a:p>
        </p:txBody>
      </p:sp>
    </p:spTree>
    <p:extLst>
      <p:ext uri="{BB962C8B-B14F-4D97-AF65-F5344CB8AC3E}">
        <p14:creationId xmlns:p14="http://schemas.microsoft.com/office/powerpoint/2010/main" val="404191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80" y="333934"/>
            <a:ext cx="11122152" cy="1609344"/>
          </a:xfrm>
        </p:spPr>
        <p:txBody>
          <a:bodyPr/>
          <a:lstStyle/>
          <a:p>
            <a:r>
              <a:rPr lang="en-US" dirty="0"/>
              <a:t>Practice tests &amp; Study Materials</a:t>
            </a:r>
          </a:p>
        </p:txBody>
      </p:sp>
      <p:sp>
        <p:nvSpPr>
          <p:cNvPr id="4" name="Content Placeholder 3"/>
          <p:cNvSpPr>
            <a:spLocks noGrp="1"/>
          </p:cNvSpPr>
          <p:nvPr>
            <p:ph idx="1"/>
          </p:nvPr>
        </p:nvSpPr>
        <p:spPr>
          <a:xfrm>
            <a:off x="647567" y="1943278"/>
            <a:ext cx="10896865" cy="4736592"/>
          </a:xfrm>
        </p:spPr>
        <p:txBody>
          <a:bodyPr>
            <a:normAutofit fontScale="85000" lnSpcReduction="20000"/>
          </a:bodyPr>
          <a:lstStyle/>
          <a:p>
            <a:r>
              <a:rPr lang="en-US" dirty="0"/>
              <a:t>FL-APA Treasure Coast Section Study Links</a:t>
            </a:r>
          </a:p>
          <a:p>
            <a:pPr marL="0" indent="0">
              <a:buNone/>
            </a:pPr>
            <a:r>
              <a:rPr lang="en-US" sz="2400" dirty="0">
                <a:hlinkClick r:id="rId2"/>
              </a:rPr>
              <a:t>https://florida.planning.org/professional-growth/aicp-exam-preparation/</a:t>
            </a:r>
            <a:endParaRPr lang="en-US" sz="2400" dirty="0"/>
          </a:p>
          <a:p>
            <a:pPr marL="0" indent="0">
              <a:buNone/>
            </a:pPr>
            <a:endParaRPr lang="en-US" sz="2400" dirty="0"/>
          </a:p>
          <a:p>
            <a:pPr marL="457200" indent="-457200"/>
            <a:r>
              <a:rPr lang="en-US" dirty="0"/>
              <a:t>Study Stack</a:t>
            </a:r>
          </a:p>
          <a:p>
            <a:pPr marL="0" indent="0">
              <a:buNone/>
            </a:pPr>
            <a:r>
              <a:rPr lang="en-US" sz="2400" dirty="0">
                <a:hlinkClick r:id="rId3"/>
              </a:rPr>
              <a:t>www.studystack.com</a:t>
            </a:r>
            <a:endParaRPr lang="en-US" sz="2400" dirty="0"/>
          </a:p>
          <a:p>
            <a:pPr marL="0" indent="0">
              <a:buNone/>
            </a:pPr>
            <a:r>
              <a:rPr lang="en-US" sz="2400" dirty="0"/>
              <a:t> </a:t>
            </a:r>
            <a:endParaRPr lang="en-US" dirty="0"/>
          </a:p>
          <a:p>
            <a:r>
              <a:rPr lang="en-US" dirty="0"/>
              <a:t>APA tutorial &amp; reading list</a:t>
            </a:r>
          </a:p>
          <a:p>
            <a:pPr marL="0" indent="0">
              <a:buNone/>
            </a:pPr>
            <a:r>
              <a:rPr lang="en-US" sz="2400" dirty="0">
                <a:hlinkClick r:id="rId4"/>
              </a:rPr>
              <a:t>www.planning.org/certification/examprep</a:t>
            </a:r>
            <a:endParaRPr lang="en-US" sz="2400" dirty="0"/>
          </a:p>
          <a:p>
            <a:pPr marL="0" indent="0">
              <a:buNone/>
            </a:pPr>
            <a:r>
              <a:rPr lang="en-US" sz="2400" dirty="0"/>
              <a:t>   </a:t>
            </a:r>
          </a:p>
          <a:p>
            <a:r>
              <a:rPr lang="en-US" dirty="0"/>
              <a:t>Planning Prep                      Planning Peeps</a:t>
            </a:r>
          </a:p>
          <a:p>
            <a:pPr marL="0" indent="0">
              <a:buNone/>
            </a:pPr>
            <a:r>
              <a:rPr lang="en-US" sz="2400" dirty="0">
                <a:hlinkClick r:id="rId5"/>
              </a:rPr>
              <a:t>www. planningprep.com  </a:t>
            </a:r>
            <a:r>
              <a:rPr lang="en-US" sz="2400" dirty="0"/>
              <a:t>		</a:t>
            </a:r>
            <a:r>
              <a:rPr lang="en-US" sz="2400" dirty="0">
                <a:hlinkClick r:id="rId6"/>
              </a:rPr>
              <a:t>planningpeeps.com/</a:t>
            </a:r>
            <a:r>
              <a:rPr lang="en-US" sz="2400" dirty="0" err="1">
                <a:hlinkClick r:id="rId6"/>
              </a:rPr>
              <a:t>aicp</a:t>
            </a:r>
            <a:r>
              <a:rPr lang="en-US" sz="2400" dirty="0">
                <a:hlinkClick r:id="rId6"/>
              </a:rPr>
              <a:t>-prep </a:t>
            </a:r>
            <a:r>
              <a:rPr lang="en-US" sz="2400" dirty="0"/>
              <a:t>			</a:t>
            </a:r>
          </a:p>
          <a:p>
            <a:pPr marL="0" indent="0">
              <a:buNone/>
            </a:pPr>
            <a:endParaRPr lang="en-US" sz="2400" dirty="0"/>
          </a:p>
        </p:txBody>
      </p:sp>
    </p:spTree>
    <p:extLst>
      <p:ext uri="{BB962C8B-B14F-4D97-AF65-F5344CB8AC3E}">
        <p14:creationId xmlns:p14="http://schemas.microsoft.com/office/powerpoint/2010/main" val="336390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1">
                    <a:lumMod val="75000"/>
                  </a:schemeClr>
                </a:solidFill>
              </a:rPr>
              <a:t>Subject Matter</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03289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76" y="215884"/>
            <a:ext cx="10058400" cy="1609344"/>
          </a:xfrm>
        </p:spPr>
        <p:txBody>
          <a:bodyPr/>
          <a:lstStyle/>
          <a:p>
            <a:r>
              <a:rPr lang="en-US" dirty="0"/>
              <a:t>Subject emphasis</a:t>
            </a:r>
          </a:p>
        </p:txBody>
      </p:sp>
      <p:sp>
        <p:nvSpPr>
          <p:cNvPr id="4" name="Content Placeholder 3"/>
          <p:cNvSpPr>
            <a:spLocks noGrp="1"/>
          </p:cNvSpPr>
          <p:nvPr>
            <p:ph sz="half" idx="1"/>
          </p:nvPr>
        </p:nvSpPr>
        <p:spPr>
          <a:xfrm>
            <a:off x="333576" y="1825228"/>
            <a:ext cx="11245712" cy="3977640"/>
          </a:xfrm>
        </p:spPr>
        <p:txBody>
          <a:bodyPr>
            <a:normAutofit fontScale="85000" lnSpcReduction="20000"/>
          </a:bodyPr>
          <a:lstStyle/>
          <a:p>
            <a:r>
              <a:rPr lang="en-US" dirty="0"/>
              <a:t>Research and Assessment Methods (11%)</a:t>
            </a:r>
          </a:p>
          <a:p>
            <a:r>
              <a:rPr lang="en-US" dirty="0"/>
              <a:t>Fundamental Planning Knowledge(15%)</a:t>
            </a:r>
          </a:p>
          <a:p>
            <a:r>
              <a:rPr lang="en-US" dirty="0"/>
              <a:t>Communication and Interaction (13%)</a:t>
            </a:r>
          </a:p>
          <a:p>
            <a:r>
              <a:rPr lang="en-US" dirty="0"/>
              <a:t>Plan &amp;Policy Development(15%)</a:t>
            </a:r>
          </a:p>
          <a:p>
            <a:r>
              <a:rPr lang="en-US" dirty="0"/>
              <a:t>Plan Implementation (12%)</a:t>
            </a:r>
          </a:p>
          <a:p>
            <a:r>
              <a:rPr lang="en-US" dirty="0"/>
              <a:t>Administration, &amp; Management(6%)</a:t>
            </a:r>
          </a:p>
          <a:p>
            <a:r>
              <a:rPr lang="en-US" dirty="0"/>
              <a:t>Leadership (6%)</a:t>
            </a:r>
          </a:p>
          <a:p>
            <a:r>
              <a:rPr lang="en-US" dirty="0"/>
              <a:t>Areas of Practice (12%)</a:t>
            </a:r>
          </a:p>
          <a:p>
            <a:r>
              <a:rPr lang="en-US" dirty="0"/>
              <a:t>AICP Code of Ethics &amp; Professional Conduct(10%)</a:t>
            </a:r>
          </a:p>
          <a:p>
            <a:endParaRPr lang="en-US" dirty="0"/>
          </a:p>
        </p:txBody>
      </p:sp>
      <p:sp>
        <p:nvSpPr>
          <p:cNvPr id="3" name="Rectangle 2"/>
          <p:cNvSpPr/>
          <p:nvPr/>
        </p:nvSpPr>
        <p:spPr>
          <a:xfrm>
            <a:off x="3601615" y="6272784"/>
            <a:ext cx="7977673" cy="369332"/>
          </a:xfrm>
          <a:prstGeom prst="rect">
            <a:avLst/>
          </a:prstGeom>
        </p:spPr>
        <p:txBody>
          <a:bodyPr wrap="square">
            <a:spAutoFit/>
          </a:bodyPr>
          <a:lstStyle/>
          <a:p>
            <a:r>
              <a:rPr lang="en-US" dirty="0">
                <a:latin typeface="Century Gothic" panose="020B0502020202020204" pitchFamily="34" charset="0"/>
              </a:rPr>
              <a:t>http://www.planning.org/certification/examprep/subjectmatter.htm</a:t>
            </a:r>
          </a:p>
        </p:txBody>
      </p:sp>
    </p:spTree>
    <p:extLst>
      <p:ext uri="{BB962C8B-B14F-4D97-AF65-F5344CB8AC3E}">
        <p14:creationId xmlns:p14="http://schemas.microsoft.com/office/powerpoint/2010/main" val="49682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53960" y="293414"/>
            <a:ext cx="10405084" cy="640080"/>
          </a:xfrm>
        </p:spPr>
        <p:txBody>
          <a:bodyPr>
            <a:normAutofit/>
          </a:bodyPr>
          <a:lstStyle/>
          <a:p>
            <a:r>
              <a:rPr lang="en-US" dirty="0"/>
              <a:t>Research and Assessment Methods (11%)</a:t>
            </a:r>
          </a:p>
        </p:txBody>
      </p:sp>
      <p:sp>
        <p:nvSpPr>
          <p:cNvPr id="7" name="Content Placeholder 6"/>
          <p:cNvSpPr>
            <a:spLocks noGrp="1"/>
          </p:cNvSpPr>
          <p:nvPr>
            <p:ph sz="half" idx="2"/>
          </p:nvPr>
        </p:nvSpPr>
        <p:spPr>
          <a:xfrm>
            <a:off x="353962" y="1312605"/>
            <a:ext cx="11283856" cy="4781427"/>
          </a:xfrm>
        </p:spPr>
        <p:txBody>
          <a:bodyPr>
            <a:normAutofit/>
          </a:bodyPr>
          <a:lstStyle/>
          <a:p>
            <a:pPr algn="l">
              <a:buFont typeface="Arial" panose="020B0604020202020204" pitchFamily="34" charset="0"/>
              <a:buChar char="•"/>
            </a:pPr>
            <a:r>
              <a:rPr lang="en-US" b="0" i="0" dirty="0">
                <a:solidFill>
                  <a:srgbClr val="666666"/>
                </a:solidFill>
                <a:effectLst/>
                <a:latin typeface="Source Serif Pro" panose="02040603050405020204" pitchFamily="18" charset="0"/>
              </a:rPr>
              <a:t>Conducting research and acquiring knowledge</a:t>
            </a:r>
          </a:p>
          <a:p>
            <a:pPr algn="l">
              <a:buFont typeface="Arial" panose="020B0604020202020204" pitchFamily="34" charset="0"/>
              <a:buChar char="•"/>
            </a:pPr>
            <a:r>
              <a:rPr lang="en-US" dirty="0">
                <a:solidFill>
                  <a:srgbClr val="666666"/>
                </a:solidFill>
                <a:latin typeface="Source Serif Pro" panose="02040603050405020204" pitchFamily="18" charset="0"/>
              </a:rPr>
              <a:t>Data and source interpretation and evaluation</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Spatial analysis</a:t>
            </a:r>
          </a:p>
          <a:p>
            <a:pPr algn="l">
              <a:buFont typeface="Arial" panose="020B0604020202020204" pitchFamily="34" charset="0"/>
              <a:buChar char="•"/>
            </a:pPr>
            <a:r>
              <a:rPr lang="en-US" dirty="0">
                <a:solidFill>
                  <a:srgbClr val="666666"/>
                </a:solidFill>
                <a:latin typeface="Source Serif Pro" panose="02040603050405020204" pitchFamily="18" charset="0"/>
              </a:rPr>
              <a:t>Community involvement and engagement</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Data collection strategies appropriate to identifying planning issues while acknowledging privacy and confidentiality concerns</a:t>
            </a:r>
          </a:p>
        </p:txBody>
      </p:sp>
    </p:spTree>
    <p:extLst>
      <p:ext uri="{BB962C8B-B14F-4D97-AF65-F5344CB8AC3E}">
        <p14:creationId xmlns:p14="http://schemas.microsoft.com/office/powerpoint/2010/main" val="78397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53960" y="293414"/>
            <a:ext cx="10405084" cy="640080"/>
          </a:xfrm>
        </p:spPr>
        <p:txBody>
          <a:bodyPr>
            <a:normAutofit/>
          </a:bodyPr>
          <a:lstStyle/>
          <a:p>
            <a:r>
              <a:rPr lang="en-US" dirty="0"/>
              <a:t>Fundamental Planning Knowledge (15%)</a:t>
            </a:r>
          </a:p>
        </p:txBody>
      </p:sp>
      <p:sp>
        <p:nvSpPr>
          <p:cNvPr id="7" name="Content Placeholder 6"/>
          <p:cNvSpPr>
            <a:spLocks noGrp="1"/>
          </p:cNvSpPr>
          <p:nvPr>
            <p:ph sz="half" idx="2"/>
          </p:nvPr>
        </p:nvSpPr>
        <p:spPr>
          <a:xfrm>
            <a:off x="353962" y="1312605"/>
            <a:ext cx="11283856" cy="4781427"/>
          </a:xfrm>
        </p:spPr>
        <p:txBody>
          <a:bodyPr>
            <a:normAutofit fontScale="85000" lnSpcReduction="20000"/>
          </a:bodyPr>
          <a:lstStyle/>
          <a:p>
            <a:pPr algn="l">
              <a:buFont typeface="Arial" panose="020B0604020202020204" pitchFamily="34" charset="0"/>
              <a:buChar char="•"/>
            </a:pPr>
            <a:r>
              <a:rPr lang="en-US" b="0" i="0" dirty="0">
                <a:solidFill>
                  <a:srgbClr val="666666"/>
                </a:solidFill>
                <a:effectLst/>
                <a:latin typeface="Source Serif Pro" panose="02040603050405020204" pitchFamily="18" charset="0"/>
              </a:rPr>
              <a:t>History of planning, planning movements, and influences on </a:t>
            </a:r>
            <a:br>
              <a:rPr lang="en-US" b="0" i="0" dirty="0">
                <a:solidFill>
                  <a:srgbClr val="666666"/>
                </a:solidFill>
                <a:effectLst/>
                <a:latin typeface="Source Serif Pro" panose="02040603050405020204" pitchFamily="18" charset="0"/>
              </a:rPr>
            </a:br>
            <a:r>
              <a:rPr lang="en-US" b="0" i="0" dirty="0">
                <a:solidFill>
                  <a:srgbClr val="666666"/>
                </a:solidFill>
                <a:effectLst/>
                <a:latin typeface="Source Serif Pro" panose="02040603050405020204" pitchFamily="18" charset="0"/>
              </a:rPr>
              <a:t> contemporary planning</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Patterns of human settlement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Foundational legal principles and statutory basis of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Planning Theory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The general terminology, practices, and principles of related   </a:t>
            </a:r>
            <a:br>
              <a:rPr lang="en-US" b="0" i="0" dirty="0">
                <a:solidFill>
                  <a:srgbClr val="666666"/>
                </a:solidFill>
                <a:effectLst/>
                <a:latin typeface="Source Serif Pro" panose="02040603050405020204" pitchFamily="18" charset="0"/>
              </a:rPr>
            </a:br>
            <a:r>
              <a:rPr lang="en-US" b="0" i="0" dirty="0">
                <a:solidFill>
                  <a:srgbClr val="666666"/>
                </a:solidFill>
                <a:effectLst/>
                <a:latin typeface="Source Serif Pro" panose="02040603050405020204" pitchFamily="18" charset="0"/>
              </a:rPr>
              <a:t> professions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Natural, social, and economic systems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Core values of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How technology can be used to advance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Information technology tools</a:t>
            </a:r>
          </a:p>
        </p:txBody>
      </p:sp>
    </p:spTree>
    <p:extLst>
      <p:ext uri="{BB962C8B-B14F-4D97-AF65-F5344CB8AC3E}">
        <p14:creationId xmlns:p14="http://schemas.microsoft.com/office/powerpoint/2010/main" val="2757163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53960" y="293414"/>
            <a:ext cx="10405084" cy="640080"/>
          </a:xfrm>
        </p:spPr>
        <p:txBody>
          <a:bodyPr>
            <a:normAutofit/>
          </a:bodyPr>
          <a:lstStyle/>
          <a:p>
            <a:r>
              <a:rPr lang="en-US" dirty="0"/>
              <a:t>Communication and Interaction (13%)</a:t>
            </a:r>
          </a:p>
        </p:txBody>
      </p:sp>
      <p:sp>
        <p:nvSpPr>
          <p:cNvPr id="7" name="Content Placeholder 6"/>
          <p:cNvSpPr>
            <a:spLocks noGrp="1"/>
          </p:cNvSpPr>
          <p:nvPr>
            <p:ph sz="half" idx="2"/>
          </p:nvPr>
        </p:nvSpPr>
        <p:spPr>
          <a:xfrm>
            <a:off x="353961" y="1312604"/>
            <a:ext cx="11838039" cy="5693837"/>
          </a:xfrm>
        </p:spPr>
        <p:txBody>
          <a:bodyPr>
            <a:normAutofit fontScale="55000" lnSpcReduction="20000"/>
          </a:bodyPr>
          <a:lstStyle/>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Communication </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Strategies and techniques to provide non-discriminatory electronic media free of obstacles and/or </a:t>
            </a:r>
            <a:br>
              <a:rPr lang="en-US" sz="3600" b="0" i="0" dirty="0">
                <a:solidFill>
                  <a:srgbClr val="666666"/>
                </a:solidFill>
                <a:effectLst/>
                <a:latin typeface="Source Serif Pro" panose="02040603050405020204" pitchFamily="18" charset="0"/>
              </a:rPr>
            </a:br>
            <a:r>
              <a:rPr lang="en-US" sz="3600" b="0" i="0" dirty="0">
                <a:solidFill>
                  <a:srgbClr val="666666"/>
                </a:solidFill>
                <a:effectLst/>
                <a:latin typeface="Source Serif Pro" panose="02040603050405020204" pitchFamily="18" charset="0"/>
              </a:rPr>
              <a:t> barriers to accessibility. </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Listening, comprehension, and reflection of needs and ideas</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Leadership </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Social justice </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Culturally appropriate and respectful communication sensitive to cultural history and social </a:t>
            </a:r>
            <a:br>
              <a:rPr lang="en-US" sz="3600" b="0" i="0" dirty="0">
                <a:solidFill>
                  <a:srgbClr val="666666"/>
                </a:solidFill>
                <a:effectLst/>
                <a:latin typeface="Source Serif Pro" panose="02040603050405020204" pitchFamily="18" charset="0"/>
              </a:rPr>
            </a:br>
            <a:r>
              <a:rPr lang="en-US" sz="3600" b="0" i="0" dirty="0">
                <a:solidFill>
                  <a:srgbClr val="666666"/>
                </a:solidFill>
                <a:effectLst/>
                <a:latin typeface="Source Serif Pro" panose="02040603050405020204" pitchFamily="18" charset="0"/>
              </a:rPr>
              <a:t> movements</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The processes and techniques involved in working towards consensus for decision making</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Understanding the role of organizational structures and functions </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Outreach strategies and techniques for various communities, particularly that best suit engagement </a:t>
            </a:r>
            <a:br>
              <a:rPr lang="en-US" sz="3600" b="0" i="0" dirty="0">
                <a:solidFill>
                  <a:srgbClr val="666666"/>
                </a:solidFill>
                <a:effectLst/>
                <a:latin typeface="Source Serif Pro" panose="02040603050405020204" pitchFamily="18" charset="0"/>
              </a:rPr>
            </a:br>
            <a:r>
              <a:rPr lang="en-US" sz="3600" b="0" i="0" dirty="0">
                <a:solidFill>
                  <a:srgbClr val="666666"/>
                </a:solidFill>
                <a:effectLst/>
                <a:latin typeface="Source Serif Pro" panose="02040603050405020204" pitchFamily="18" charset="0"/>
              </a:rPr>
              <a:t>  needs of the disenfranchised or marginalized community</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Evaluation of how well the planned outreach strategy actually engaged targeted </a:t>
            </a:r>
            <a:br>
              <a:rPr lang="en-US" sz="3600" b="0" i="0" dirty="0">
                <a:solidFill>
                  <a:srgbClr val="666666"/>
                </a:solidFill>
                <a:effectLst/>
                <a:latin typeface="Source Serif Pro" panose="02040603050405020204" pitchFamily="18" charset="0"/>
              </a:rPr>
            </a:br>
            <a:r>
              <a:rPr lang="en-US" sz="3600" b="0" i="0" dirty="0">
                <a:solidFill>
                  <a:srgbClr val="666666"/>
                </a:solidFill>
                <a:effectLst/>
                <a:latin typeface="Source Serif Pro" panose="02040603050405020204" pitchFamily="18" charset="0"/>
              </a:rPr>
              <a:t>  communities/populations </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Evidence-based argument formulation and articulation </a:t>
            </a:r>
          </a:p>
          <a:p>
            <a:pPr algn="l">
              <a:buFont typeface="Arial" panose="020B0604020202020204" pitchFamily="34" charset="0"/>
              <a:buChar char="•"/>
            </a:pPr>
            <a:r>
              <a:rPr lang="en-US" sz="3600" b="0" i="0" dirty="0">
                <a:solidFill>
                  <a:srgbClr val="666666"/>
                </a:solidFill>
                <a:effectLst/>
                <a:latin typeface="Source Serif Pro" panose="02040603050405020204" pitchFamily="18" charset="0"/>
              </a:rPr>
              <a:t>Sensitive or complex political situation management </a:t>
            </a:r>
          </a:p>
          <a:p>
            <a:pPr algn="l">
              <a:buFont typeface="Arial" panose="020B0604020202020204" pitchFamily="34" charset="0"/>
              <a:buChar char="•"/>
            </a:pPr>
            <a:endParaRPr lang="en-US" b="0" i="0" dirty="0">
              <a:solidFill>
                <a:srgbClr val="666666"/>
              </a:solidFill>
              <a:effectLst/>
              <a:latin typeface="Source Serif Pro" panose="02040603050405020204" pitchFamily="18" charset="0"/>
            </a:endParaRPr>
          </a:p>
        </p:txBody>
      </p:sp>
    </p:spTree>
    <p:extLst>
      <p:ext uri="{BB962C8B-B14F-4D97-AF65-F5344CB8AC3E}">
        <p14:creationId xmlns:p14="http://schemas.microsoft.com/office/powerpoint/2010/main" val="3410349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3"/>
          </p:nvPr>
        </p:nvSpPr>
        <p:spPr>
          <a:xfrm>
            <a:off x="522514" y="293414"/>
            <a:ext cx="12557382" cy="640080"/>
          </a:xfrm>
        </p:spPr>
        <p:txBody>
          <a:bodyPr>
            <a:noAutofit/>
          </a:bodyPr>
          <a:lstStyle/>
          <a:p>
            <a:r>
              <a:rPr lang="en-US" dirty="0"/>
              <a:t>Plan and Policy Development (15%)</a:t>
            </a:r>
          </a:p>
        </p:txBody>
      </p:sp>
      <p:sp>
        <p:nvSpPr>
          <p:cNvPr id="9" name="Content Placeholder 8"/>
          <p:cNvSpPr>
            <a:spLocks noGrp="1"/>
          </p:cNvSpPr>
          <p:nvPr>
            <p:ph sz="half" idx="14"/>
          </p:nvPr>
        </p:nvSpPr>
        <p:spPr>
          <a:xfrm>
            <a:off x="142504" y="1312605"/>
            <a:ext cx="11946577" cy="5432579"/>
          </a:xfrm>
        </p:spPr>
        <p:txBody>
          <a:bodyPr>
            <a:normAutofit fontScale="40000" lnSpcReduction="20000"/>
          </a:bodyPr>
          <a:lstStyle/>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Preparing to plan </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Planning as characterized by sequential steps and multi-variate analyses</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Familiarity with states' and federal laws </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Formulating and drafting policies </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Vision, goal, objective, policy, and priority statement creation and their interrelationships</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Objectives and actions to address identified needs and priorities within an equity framework</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Stakeholder and community inclusion in scoping a plan, policy, and project</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Mediation, negotiation, facilitation, or arbitration in order to address conflicting interests and demands</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Applying innovations and best practices appropriate to place and context</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Identifying and evaluating consequences </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Funding and financing considerations, demands, and strategies </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Community character and form </a:t>
            </a:r>
          </a:p>
          <a:p>
            <a:pPr algn="l">
              <a:lnSpc>
                <a:spcPct val="120000"/>
              </a:lnSpc>
              <a:buFont typeface="Arial" panose="020B0604020202020204" pitchFamily="34" charset="0"/>
              <a:buChar char="•"/>
            </a:pPr>
            <a:r>
              <a:rPr lang="en-US" sz="4500" b="0" i="0" dirty="0">
                <a:solidFill>
                  <a:srgbClr val="666666"/>
                </a:solidFill>
                <a:effectLst/>
                <a:latin typeface="Source Serif Pro" panose="02040603050405020204" pitchFamily="18" charset="0"/>
              </a:rPr>
              <a:t>Identifying, quantifying, and addressing incidence and burden, past and future, that results from systems that </a:t>
            </a:r>
            <a:br>
              <a:rPr lang="en-US" sz="4500" b="0" i="0" dirty="0">
                <a:solidFill>
                  <a:srgbClr val="666666"/>
                </a:solidFill>
                <a:effectLst/>
                <a:latin typeface="Source Serif Pro" panose="02040603050405020204" pitchFamily="18" charset="0"/>
              </a:rPr>
            </a:br>
            <a:r>
              <a:rPr lang="en-US" sz="4500" b="0" i="0" dirty="0">
                <a:solidFill>
                  <a:srgbClr val="666666"/>
                </a:solidFill>
                <a:effectLst/>
                <a:latin typeface="Source Serif Pro" panose="02040603050405020204" pitchFamily="18" charset="0"/>
              </a:rPr>
              <a:t> foster and perpetuate inequities and discrimination</a:t>
            </a:r>
          </a:p>
          <a:p>
            <a:pPr algn="l">
              <a:buFont typeface="Arial" panose="020B0604020202020204" pitchFamily="34" charset="0"/>
              <a:buChar char="•"/>
            </a:pPr>
            <a:r>
              <a:rPr lang="en-US" sz="4500" b="0" i="0" dirty="0">
                <a:solidFill>
                  <a:srgbClr val="666666"/>
                </a:solidFill>
                <a:effectLst/>
                <a:latin typeface="Source Serif Pro" panose="02040603050405020204" pitchFamily="18" charset="0"/>
              </a:rPr>
              <a:t>Conversance with related disciplines</a:t>
            </a:r>
          </a:p>
          <a:p>
            <a:pPr marL="0" indent="0" algn="l">
              <a:buNone/>
            </a:pPr>
            <a:endParaRPr lang="en-US" b="0" i="0" dirty="0">
              <a:solidFill>
                <a:srgbClr val="666666"/>
              </a:solidFill>
              <a:effectLst/>
              <a:latin typeface="Source Serif Pro" panose="02040603050405020204" pitchFamily="18" charset="0"/>
            </a:endParaRPr>
          </a:p>
        </p:txBody>
      </p:sp>
    </p:spTree>
    <p:extLst>
      <p:ext uri="{BB962C8B-B14F-4D97-AF65-F5344CB8AC3E}">
        <p14:creationId xmlns:p14="http://schemas.microsoft.com/office/powerpoint/2010/main" val="1498788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3960" y="425934"/>
            <a:ext cx="10832596" cy="640080"/>
          </a:xfrm>
        </p:spPr>
        <p:txBody>
          <a:bodyPr/>
          <a:lstStyle/>
          <a:p>
            <a:r>
              <a:rPr lang="en-US" dirty="0"/>
              <a:t>Plan Implementation (12%)</a:t>
            </a:r>
          </a:p>
        </p:txBody>
      </p:sp>
      <p:sp>
        <p:nvSpPr>
          <p:cNvPr id="3" name="Content Placeholder 2"/>
          <p:cNvSpPr>
            <a:spLocks noGrp="1"/>
          </p:cNvSpPr>
          <p:nvPr>
            <p:ph sz="half" idx="2"/>
          </p:nvPr>
        </p:nvSpPr>
        <p:spPr>
          <a:xfrm>
            <a:off x="353961" y="1312605"/>
            <a:ext cx="11838039" cy="5848216"/>
          </a:xfrm>
        </p:spPr>
        <p:txBody>
          <a:bodyPr>
            <a:normAutofit fontScale="92500"/>
          </a:bodyPr>
          <a:lstStyle/>
          <a:p>
            <a:pPr algn="l">
              <a:buFont typeface="Arial" panose="020B0604020202020204" pitchFamily="34" charset="0"/>
              <a:buChar char="•"/>
            </a:pPr>
            <a:r>
              <a:rPr lang="en-US" sz="2400" b="0" i="0" dirty="0">
                <a:solidFill>
                  <a:srgbClr val="666666"/>
                </a:solidFill>
                <a:effectLst/>
                <a:latin typeface="Source Serif Pro" panose="02040603050405020204" pitchFamily="18" charset="0"/>
              </a:rPr>
              <a:t>Develop and interpret rules, regulations, policies, and programs</a:t>
            </a:r>
          </a:p>
          <a:p>
            <a:pPr algn="l">
              <a:buFont typeface="Arial" panose="020B0604020202020204" pitchFamily="34" charset="0"/>
              <a:buChar char="•"/>
            </a:pPr>
            <a:r>
              <a:rPr lang="en-US" sz="2400" b="0" i="0" dirty="0">
                <a:solidFill>
                  <a:srgbClr val="666666"/>
                </a:solidFill>
                <a:effectLst/>
                <a:latin typeface="Source Serif Pro" panose="02040603050405020204" pitchFamily="18" charset="0"/>
              </a:rPr>
              <a:t>Aligning and activating funding and financing options </a:t>
            </a:r>
          </a:p>
          <a:p>
            <a:pPr algn="l">
              <a:buFont typeface="Arial" panose="020B0604020202020204" pitchFamily="34" charset="0"/>
              <a:buChar char="•"/>
            </a:pPr>
            <a:r>
              <a:rPr lang="en-US" sz="2400" b="0" i="0" dirty="0">
                <a:solidFill>
                  <a:srgbClr val="666666"/>
                </a:solidFill>
                <a:effectLst/>
                <a:latin typeface="Source Serif Pro" panose="02040603050405020204" pitchFamily="18" charset="0"/>
              </a:rPr>
              <a:t>Proposal or project assessment for consistency with adopted programs and plans, laws, </a:t>
            </a:r>
            <a:br>
              <a:rPr lang="en-US" sz="2400" b="0" i="0" dirty="0">
                <a:solidFill>
                  <a:srgbClr val="666666"/>
                </a:solidFill>
                <a:effectLst/>
                <a:latin typeface="Source Serif Pro" panose="02040603050405020204" pitchFamily="18" charset="0"/>
              </a:rPr>
            </a:br>
            <a:r>
              <a:rPr lang="en-US" sz="2400" b="0" i="0" dirty="0">
                <a:solidFill>
                  <a:srgbClr val="666666"/>
                </a:solidFill>
                <a:effectLst/>
                <a:latin typeface="Source Serif Pro" panose="02040603050405020204" pitchFamily="18" charset="0"/>
              </a:rPr>
              <a:t> regulation, and policy</a:t>
            </a:r>
          </a:p>
          <a:p>
            <a:pPr algn="l">
              <a:buFont typeface="Arial" panose="020B0604020202020204" pitchFamily="34" charset="0"/>
              <a:buChar char="•"/>
            </a:pPr>
            <a:r>
              <a:rPr lang="en-US" sz="2400" b="0" i="0" dirty="0">
                <a:solidFill>
                  <a:srgbClr val="666666"/>
                </a:solidFill>
                <a:effectLst/>
                <a:latin typeface="Source Serif Pro" panose="02040603050405020204" pitchFamily="18" charset="0"/>
              </a:rPr>
              <a:t>Developing strategic partnerships to facilitate plan implementation </a:t>
            </a:r>
          </a:p>
          <a:p>
            <a:pPr algn="l">
              <a:buFont typeface="Arial" panose="020B0604020202020204" pitchFamily="34" charset="0"/>
              <a:buChar char="•"/>
            </a:pPr>
            <a:r>
              <a:rPr lang="en-US" sz="2400" b="0" i="0" dirty="0">
                <a:solidFill>
                  <a:srgbClr val="666666"/>
                </a:solidFill>
                <a:effectLst/>
                <a:latin typeface="Source Serif Pro" panose="02040603050405020204" pitchFamily="18" charset="0"/>
              </a:rPr>
              <a:t>Identifying and mitigating challenges and obstacles for plan implementation </a:t>
            </a:r>
          </a:p>
          <a:p>
            <a:pPr algn="l">
              <a:buFont typeface="Arial" panose="020B0604020202020204" pitchFamily="34" charset="0"/>
              <a:buChar char="•"/>
            </a:pPr>
            <a:r>
              <a:rPr lang="en-US" sz="2400" b="0" i="0" dirty="0">
                <a:solidFill>
                  <a:srgbClr val="666666"/>
                </a:solidFill>
                <a:effectLst/>
                <a:latin typeface="Source Serif Pro" panose="02040603050405020204" pitchFamily="18" charset="0"/>
              </a:rPr>
              <a:t>Drafting action steps and assigning responsibility including managing, facilitating, and/or   </a:t>
            </a:r>
            <a:br>
              <a:rPr lang="en-US" sz="2400" b="0" i="0" dirty="0">
                <a:solidFill>
                  <a:srgbClr val="666666"/>
                </a:solidFill>
                <a:effectLst/>
                <a:latin typeface="Source Serif Pro" panose="02040603050405020204" pitchFamily="18" charset="0"/>
              </a:rPr>
            </a:br>
            <a:r>
              <a:rPr lang="en-US" sz="2400" b="0" i="0" dirty="0">
                <a:solidFill>
                  <a:srgbClr val="666666"/>
                </a:solidFill>
                <a:effectLst/>
                <a:latin typeface="Source Serif Pro" panose="02040603050405020204" pitchFamily="18" charset="0"/>
              </a:rPr>
              <a:t> coordinating the implementation of programs or projects according to a schedule</a:t>
            </a:r>
          </a:p>
          <a:p>
            <a:pPr algn="l">
              <a:buFont typeface="Arial" panose="020B0604020202020204" pitchFamily="34" charset="0"/>
              <a:buChar char="•"/>
            </a:pPr>
            <a:r>
              <a:rPr lang="en-US" sz="2400" b="0" i="0" dirty="0">
                <a:solidFill>
                  <a:srgbClr val="666666"/>
                </a:solidFill>
                <a:effectLst/>
                <a:latin typeface="Source Serif Pro" panose="02040603050405020204" pitchFamily="18" charset="0"/>
              </a:rPr>
              <a:t>Monitoring, evaluating, and updating adopted plans and policies in order to achieve the </a:t>
            </a:r>
            <a:br>
              <a:rPr lang="en-US" sz="2400" b="0" i="0" dirty="0">
                <a:solidFill>
                  <a:srgbClr val="666666"/>
                </a:solidFill>
                <a:effectLst/>
                <a:latin typeface="Source Serif Pro" panose="02040603050405020204" pitchFamily="18" charset="0"/>
              </a:rPr>
            </a:br>
            <a:r>
              <a:rPr lang="en-US" sz="2400" b="0" i="0" dirty="0">
                <a:solidFill>
                  <a:srgbClr val="666666"/>
                </a:solidFill>
                <a:effectLst/>
                <a:latin typeface="Source Serif Pro" panose="02040603050405020204" pitchFamily="18" charset="0"/>
              </a:rPr>
              <a:t> greatest benefits with no or minimal adverse impact </a:t>
            </a:r>
          </a:p>
          <a:p>
            <a:pPr algn="l">
              <a:buFont typeface="Arial" panose="020B0604020202020204" pitchFamily="34" charset="0"/>
              <a:buChar char="•"/>
            </a:pPr>
            <a:r>
              <a:rPr lang="en-US" sz="2400" b="0" i="0" dirty="0">
                <a:solidFill>
                  <a:srgbClr val="666666"/>
                </a:solidFill>
                <a:effectLst/>
                <a:latin typeface="Source Serif Pro" panose="02040603050405020204" pitchFamily="18" charset="0"/>
              </a:rPr>
              <a:t>Integrating multiple projects to achieve efficiency, effectiveness, and synergy </a:t>
            </a:r>
          </a:p>
          <a:p>
            <a:pPr marL="0" indent="0" algn="l">
              <a:buNone/>
            </a:pPr>
            <a:br>
              <a:rPr lang="en-US" sz="2800" dirty="0"/>
            </a:br>
            <a:br>
              <a:rPr lang="en-US" dirty="0"/>
            </a:br>
            <a:endParaRPr lang="en-US" dirty="0"/>
          </a:p>
        </p:txBody>
      </p:sp>
    </p:spTree>
    <p:extLst>
      <p:ext uri="{BB962C8B-B14F-4D97-AF65-F5344CB8AC3E}">
        <p14:creationId xmlns:p14="http://schemas.microsoft.com/office/powerpoint/2010/main" val="308160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3960" y="425934"/>
            <a:ext cx="10832596" cy="640080"/>
          </a:xfrm>
        </p:spPr>
        <p:txBody>
          <a:bodyPr/>
          <a:lstStyle/>
          <a:p>
            <a:r>
              <a:rPr lang="en-US" dirty="0"/>
              <a:t>Administration and Management (6%)</a:t>
            </a:r>
          </a:p>
        </p:txBody>
      </p:sp>
      <p:sp>
        <p:nvSpPr>
          <p:cNvPr id="3" name="Content Placeholder 2"/>
          <p:cNvSpPr>
            <a:spLocks noGrp="1"/>
          </p:cNvSpPr>
          <p:nvPr>
            <p:ph sz="half" idx="2"/>
          </p:nvPr>
        </p:nvSpPr>
        <p:spPr>
          <a:xfrm>
            <a:off x="353961" y="1312605"/>
            <a:ext cx="11640118" cy="5545395"/>
          </a:xfrm>
        </p:spPr>
        <p:txBody>
          <a:bodyPr>
            <a:normAutofit/>
          </a:bodyPr>
          <a:lstStyle/>
          <a:p>
            <a:pPr algn="l">
              <a:buFont typeface="Arial" panose="020B0604020202020204" pitchFamily="34" charset="0"/>
              <a:buChar char="•"/>
            </a:pPr>
            <a:r>
              <a:rPr lang="en-US" sz="2800" b="0" i="0" dirty="0">
                <a:solidFill>
                  <a:srgbClr val="666666"/>
                </a:solidFill>
                <a:effectLst/>
                <a:latin typeface="Source Serif Pro" panose="02040603050405020204" pitchFamily="18" charset="0"/>
              </a:rPr>
              <a:t>Project or program management </a:t>
            </a:r>
          </a:p>
          <a:p>
            <a:pPr algn="l">
              <a:buFont typeface="Arial" panose="020B0604020202020204" pitchFamily="34" charset="0"/>
              <a:buChar char="•"/>
            </a:pPr>
            <a:r>
              <a:rPr lang="en-US" sz="2800" b="0" i="0" dirty="0">
                <a:solidFill>
                  <a:srgbClr val="666666"/>
                </a:solidFill>
                <a:effectLst/>
                <a:latin typeface="Source Serif Pro" panose="02040603050405020204" pitchFamily="18" charset="0"/>
              </a:rPr>
              <a:t>Internal organizational management </a:t>
            </a:r>
          </a:p>
          <a:p>
            <a:pPr algn="l">
              <a:buFont typeface="Arial" panose="020B0604020202020204" pitchFamily="34" charset="0"/>
              <a:buChar char="•"/>
            </a:pPr>
            <a:r>
              <a:rPr lang="en-US" sz="2800" b="0" i="0" dirty="0">
                <a:solidFill>
                  <a:srgbClr val="666666"/>
                </a:solidFill>
                <a:effectLst/>
                <a:latin typeface="Source Serif Pro" panose="02040603050405020204" pitchFamily="18" charset="0"/>
              </a:rPr>
              <a:t>Management of external relationships in a manner considering </a:t>
            </a:r>
            <a:br>
              <a:rPr lang="en-US" sz="2800" b="0" i="0" dirty="0">
                <a:solidFill>
                  <a:srgbClr val="666666"/>
                </a:solidFill>
                <a:effectLst/>
                <a:latin typeface="Source Serif Pro" panose="02040603050405020204" pitchFamily="18" charset="0"/>
              </a:rPr>
            </a:br>
            <a:r>
              <a:rPr lang="en-US" sz="2800" b="0" i="0" dirty="0">
                <a:solidFill>
                  <a:srgbClr val="666666"/>
                </a:solidFill>
                <a:effectLst/>
                <a:latin typeface="Source Serif Pro" panose="02040603050405020204" pitchFamily="18" charset="0"/>
              </a:rPr>
              <a:t> transparency, freedom of information, confidentiality, privacy, etc.</a:t>
            </a:r>
          </a:p>
          <a:p>
            <a:pPr algn="l">
              <a:buFont typeface="Arial" panose="020B0604020202020204" pitchFamily="34" charset="0"/>
              <a:buChar char="•"/>
            </a:pPr>
            <a:r>
              <a:rPr lang="en-US" sz="2800" b="0" i="0" dirty="0">
                <a:solidFill>
                  <a:srgbClr val="666666"/>
                </a:solidFill>
                <a:effectLst/>
                <a:latin typeface="Source Serif Pro" panose="02040603050405020204" pitchFamily="18" charset="0"/>
              </a:rPr>
              <a:t>Mentoring and motivating staff to develop their skills optimally, and </a:t>
            </a:r>
            <a:br>
              <a:rPr lang="en-US" sz="2800" b="0" i="0" dirty="0">
                <a:solidFill>
                  <a:srgbClr val="666666"/>
                </a:solidFill>
                <a:effectLst/>
                <a:latin typeface="Source Serif Pro" panose="02040603050405020204" pitchFamily="18" charset="0"/>
              </a:rPr>
            </a:br>
            <a:r>
              <a:rPr lang="en-US" sz="2800" b="0" i="0" dirty="0">
                <a:solidFill>
                  <a:srgbClr val="666666"/>
                </a:solidFill>
                <a:effectLst/>
                <a:latin typeface="Source Serif Pro" panose="02040603050405020204" pitchFamily="18" charset="0"/>
              </a:rPr>
              <a:t> to ensure timeliness, accuracy, and clarity of work produced</a:t>
            </a:r>
          </a:p>
          <a:p>
            <a:pPr algn="l">
              <a:buFont typeface="Arial" panose="020B0604020202020204" pitchFamily="34" charset="0"/>
              <a:buChar char="•"/>
            </a:pPr>
            <a:r>
              <a:rPr lang="en-US" sz="2800" b="0" i="0" dirty="0">
                <a:solidFill>
                  <a:srgbClr val="666666"/>
                </a:solidFill>
                <a:effectLst/>
                <a:latin typeface="Source Serif Pro" panose="02040603050405020204" pitchFamily="18" charset="0"/>
              </a:rPr>
              <a:t>Results oriented management and accountability</a:t>
            </a:r>
            <a:br>
              <a:rPr lang="en-US" sz="2800" dirty="0"/>
            </a:br>
            <a:br>
              <a:rPr lang="en-US" dirty="0"/>
            </a:br>
            <a:endParaRPr lang="en-US" dirty="0"/>
          </a:p>
        </p:txBody>
      </p:sp>
    </p:spTree>
    <p:extLst>
      <p:ext uri="{BB962C8B-B14F-4D97-AF65-F5344CB8AC3E}">
        <p14:creationId xmlns:p14="http://schemas.microsoft.com/office/powerpoint/2010/main" val="414006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7128" y="1999602"/>
            <a:ext cx="9281160" cy="3520440"/>
          </a:xfrm>
        </p:spPr>
        <p:txBody>
          <a:bodyPr>
            <a:normAutofit fontScale="90000"/>
          </a:bodyPr>
          <a:lstStyle/>
          <a:p>
            <a:r>
              <a:rPr lang="en-US" dirty="0"/>
              <a:t>Why?</a:t>
            </a:r>
            <a:br>
              <a:rPr lang="en-US" dirty="0">
                <a:solidFill>
                  <a:schemeClr val="accent1">
                    <a:lumMod val="75000"/>
                  </a:schemeClr>
                </a:solidFill>
              </a:rPr>
            </a:br>
            <a:r>
              <a:rPr lang="en-US" dirty="0">
                <a:solidFill>
                  <a:schemeClr val="accent1">
                    <a:lumMod val="75000"/>
                  </a:schemeClr>
                </a:solidFill>
              </a:rPr>
              <a:t>process</a:t>
            </a:r>
            <a:br>
              <a:rPr lang="en-US" dirty="0"/>
            </a:br>
            <a:r>
              <a:rPr lang="en-US" dirty="0"/>
              <a:t>Resources</a:t>
            </a:r>
            <a:br>
              <a:rPr lang="en-US" dirty="0"/>
            </a:br>
            <a:r>
              <a:rPr lang="en-US" dirty="0">
                <a:solidFill>
                  <a:schemeClr val="accent1">
                    <a:lumMod val="75000"/>
                  </a:schemeClr>
                </a:solidFill>
              </a:rPr>
              <a:t>Subject Matter</a:t>
            </a:r>
            <a:br>
              <a:rPr lang="en-US" dirty="0"/>
            </a:br>
            <a:r>
              <a:rPr lang="en-US" dirty="0"/>
              <a:t>Preparation</a:t>
            </a:r>
            <a:br>
              <a:rPr lang="en-US" dirty="0"/>
            </a:br>
            <a:r>
              <a:rPr lang="en-US" dirty="0">
                <a:solidFill>
                  <a:schemeClr val="accent1">
                    <a:lumMod val="75000"/>
                  </a:schemeClr>
                </a:solidFill>
              </a:rPr>
              <a:t>Effective test strategies</a:t>
            </a:r>
            <a:br>
              <a:rPr lang="en-US" dirty="0"/>
            </a:br>
            <a:r>
              <a:rPr lang="en-US" dirty="0"/>
              <a:t>questions</a:t>
            </a:r>
          </a:p>
        </p:txBody>
      </p:sp>
    </p:spTree>
    <p:extLst>
      <p:ext uri="{BB962C8B-B14F-4D97-AF65-F5344CB8AC3E}">
        <p14:creationId xmlns:p14="http://schemas.microsoft.com/office/powerpoint/2010/main" val="2883259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3960" y="425934"/>
            <a:ext cx="10832596" cy="640080"/>
          </a:xfrm>
        </p:spPr>
        <p:txBody>
          <a:bodyPr/>
          <a:lstStyle/>
          <a:p>
            <a:r>
              <a:rPr lang="en-US" dirty="0"/>
              <a:t>Leadership (6%)</a:t>
            </a:r>
          </a:p>
        </p:txBody>
      </p:sp>
      <p:sp>
        <p:nvSpPr>
          <p:cNvPr id="3" name="Content Placeholder 2"/>
          <p:cNvSpPr>
            <a:spLocks noGrp="1"/>
          </p:cNvSpPr>
          <p:nvPr>
            <p:ph sz="half" idx="2"/>
          </p:nvPr>
        </p:nvSpPr>
        <p:spPr>
          <a:xfrm>
            <a:off x="275941" y="1585737"/>
            <a:ext cx="11640118" cy="5545395"/>
          </a:xfrm>
        </p:spPr>
        <p:txBody>
          <a:bodyPr>
            <a:normAutofit fontScale="40000" lnSpcReduction="20000"/>
          </a:bodyPr>
          <a:lstStyle/>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Leadership in support of plan making, participation, recognition of needs, and commitment action </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Ethical aspects of advocacy</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Best practices and their potential applications</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Accountability to the profession, ethical principles and the public interest</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Institutional structures, including accountability, transparency expectations, and roles and responsibilities</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A planner's comprehensive approach to complex problem solving and decision-making </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The ethics of equity, diversity, and inclusivity in practice </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Coaching and mentoring</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Discerning and promoting the public interest related to a proposed action</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Professional development expectations and standards and sharing opportunities</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Discerning and promoting the value of planning to others, including students, coworkers, decision makers, and the </a:t>
            </a:r>
            <a:br>
              <a:rPr lang="en-US" sz="4200" b="0" i="0" dirty="0">
                <a:solidFill>
                  <a:srgbClr val="666666"/>
                </a:solidFill>
                <a:effectLst/>
                <a:latin typeface="Source Serif Pro" panose="02040603050405020204" pitchFamily="18" charset="0"/>
              </a:rPr>
            </a:br>
            <a:r>
              <a:rPr lang="en-US" sz="4200" b="0" i="0" dirty="0">
                <a:solidFill>
                  <a:srgbClr val="666666"/>
                </a:solidFill>
                <a:effectLst/>
                <a:latin typeface="Source Serif Pro" panose="02040603050405020204" pitchFamily="18" charset="0"/>
              </a:rPr>
              <a:t>  public</a:t>
            </a:r>
          </a:p>
          <a:p>
            <a:pPr algn="l">
              <a:buFont typeface="Arial" panose="020B0604020202020204" pitchFamily="34" charset="0"/>
              <a:buChar char="•"/>
            </a:pPr>
            <a:r>
              <a:rPr lang="en-US" sz="4200" b="0" i="0" dirty="0">
                <a:solidFill>
                  <a:srgbClr val="666666"/>
                </a:solidFill>
                <a:effectLst/>
                <a:latin typeface="Source Serif Pro" panose="02040603050405020204" pitchFamily="18" charset="0"/>
              </a:rPr>
              <a:t>Opportunities to promote and volunteer in professional planning organizations and planning related services in the </a:t>
            </a:r>
            <a:br>
              <a:rPr lang="en-US" sz="4200" b="0" i="0" dirty="0">
                <a:solidFill>
                  <a:srgbClr val="666666"/>
                </a:solidFill>
                <a:effectLst/>
                <a:latin typeface="Source Serif Pro" panose="02040603050405020204" pitchFamily="18" charset="0"/>
              </a:rPr>
            </a:br>
            <a:r>
              <a:rPr lang="en-US" sz="4200" b="0" i="0" dirty="0">
                <a:solidFill>
                  <a:srgbClr val="666666"/>
                </a:solidFill>
                <a:effectLst/>
                <a:latin typeface="Source Serif Pro" panose="02040603050405020204" pitchFamily="18" charset="0"/>
              </a:rPr>
              <a:t>  community</a:t>
            </a:r>
          </a:p>
          <a:p>
            <a:pPr marL="0" indent="0">
              <a:buNone/>
            </a:pPr>
            <a:br>
              <a:rPr lang="en-US" dirty="0"/>
            </a:br>
            <a:endParaRPr lang="en-US" dirty="0"/>
          </a:p>
        </p:txBody>
      </p:sp>
    </p:spTree>
    <p:extLst>
      <p:ext uri="{BB962C8B-B14F-4D97-AF65-F5344CB8AC3E}">
        <p14:creationId xmlns:p14="http://schemas.microsoft.com/office/powerpoint/2010/main" val="359538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3960" y="425934"/>
            <a:ext cx="6205866" cy="640080"/>
          </a:xfrm>
        </p:spPr>
        <p:txBody>
          <a:bodyPr/>
          <a:lstStyle/>
          <a:p>
            <a:r>
              <a:rPr lang="en-US" dirty="0"/>
              <a:t>Areas of Practice (12%)</a:t>
            </a:r>
          </a:p>
        </p:txBody>
      </p:sp>
      <p:sp>
        <p:nvSpPr>
          <p:cNvPr id="18" name="Content Placeholder 17">
            <a:extLst>
              <a:ext uri="{FF2B5EF4-FFF2-40B4-BE49-F238E27FC236}">
                <a16:creationId xmlns:a16="http://schemas.microsoft.com/office/drawing/2014/main" id="{7A8CE339-5845-4051-9D93-5D052CF2AF78}"/>
              </a:ext>
            </a:extLst>
          </p:cNvPr>
          <p:cNvSpPr>
            <a:spLocks noGrp="1"/>
          </p:cNvSpPr>
          <p:nvPr>
            <p:ph sz="half" idx="2"/>
          </p:nvPr>
        </p:nvSpPr>
        <p:spPr>
          <a:xfrm>
            <a:off x="353960" y="1704492"/>
            <a:ext cx="11604491" cy="4506304"/>
          </a:xfrm>
        </p:spPr>
        <p:txBody>
          <a:bodyPr numCol="2">
            <a:normAutofit fontScale="70000" lnSpcReduction="20000"/>
          </a:bodyPr>
          <a:lstStyle/>
          <a:p>
            <a:pPr algn="l">
              <a:buFont typeface="Arial" panose="020B0604020202020204" pitchFamily="34" charset="0"/>
              <a:buChar char="•"/>
            </a:pPr>
            <a:r>
              <a:rPr lang="en-US" b="0" i="0" dirty="0">
                <a:solidFill>
                  <a:srgbClr val="666666"/>
                </a:solidFill>
                <a:effectLst/>
                <a:latin typeface="Source Serif Pro" panose="02040603050405020204" pitchFamily="18" charset="0"/>
              </a:rPr>
              <a:t>Comprehensive &amp; sectoral </a:t>
            </a:r>
            <a:br>
              <a:rPr lang="en-US" b="0" i="0" dirty="0">
                <a:solidFill>
                  <a:srgbClr val="666666"/>
                </a:solidFill>
                <a:effectLst/>
                <a:latin typeface="Source Serif Pro" panose="02040603050405020204" pitchFamily="18" charset="0"/>
              </a:rPr>
            </a:br>
            <a:r>
              <a:rPr lang="en-US" b="0" i="0" dirty="0">
                <a:solidFill>
                  <a:srgbClr val="666666"/>
                </a:solidFill>
                <a:effectLst/>
                <a:latin typeface="Source Serif Pro" panose="02040603050405020204" pitchFamily="18" charset="0"/>
              </a:rPr>
              <a:t>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Community, subarea, corridor, &amp; </a:t>
            </a:r>
            <a:br>
              <a:rPr lang="en-US" b="0" i="0" dirty="0">
                <a:solidFill>
                  <a:srgbClr val="666666"/>
                </a:solidFill>
                <a:effectLst/>
                <a:latin typeface="Source Serif Pro" panose="02040603050405020204" pitchFamily="18" charset="0"/>
              </a:rPr>
            </a:br>
            <a:r>
              <a:rPr lang="en-US" b="0" i="0" dirty="0">
                <a:solidFill>
                  <a:srgbClr val="666666"/>
                </a:solidFill>
                <a:effectLst/>
                <a:latin typeface="Source Serif Pro" panose="02040603050405020204" pitchFamily="18" charset="0"/>
              </a:rPr>
              <a:t> neighborhood planning</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Current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Sustainability planning</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Transportation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Infrastructure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Hazards, mitigation, &amp; resiliency </a:t>
            </a:r>
            <a:br>
              <a:rPr lang="en-US" b="0" i="0" dirty="0">
                <a:solidFill>
                  <a:srgbClr val="666666"/>
                </a:solidFill>
                <a:effectLst/>
                <a:latin typeface="Source Serif Pro" panose="02040603050405020204" pitchFamily="18" charset="0"/>
              </a:rPr>
            </a:br>
            <a:r>
              <a:rPr lang="en-US" b="0" i="0" dirty="0">
                <a:solidFill>
                  <a:srgbClr val="666666"/>
                </a:solidFill>
                <a:effectLst/>
                <a:latin typeface="Source Serif Pro" panose="02040603050405020204" pitchFamily="18" charset="0"/>
              </a:rPr>
              <a:t>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Environmental &amp; natural resources </a:t>
            </a:r>
            <a:br>
              <a:rPr lang="en-US" b="0" i="0" dirty="0">
                <a:solidFill>
                  <a:srgbClr val="666666"/>
                </a:solidFill>
                <a:effectLst/>
                <a:latin typeface="Source Serif Pro" panose="02040603050405020204" pitchFamily="18" charset="0"/>
              </a:rPr>
            </a:br>
            <a:r>
              <a:rPr lang="en-US" b="0" i="0" dirty="0">
                <a:solidFill>
                  <a:srgbClr val="666666"/>
                </a:solidFill>
                <a:effectLst/>
                <a:latin typeface="Source Serif Pro" panose="02040603050405020204" pitchFamily="18" charset="0"/>
              </a:rPr>
              <a:t>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Economic development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Urban design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Housing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Parks, recreation, &amp; open space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Historic &amp; cultural resources </a:t>
            </a:r>
            <a:br>
              <a:rPr lang="en-US" b="0" i="0" dirty="0">
                <a:solidFill>
                  <a:srgbClr val="666666"/>
                </a:solidFill>
                <a:effectLst/>
                <a:latin typeface="Source Serif Pro" panose="02040603050405020204" pitchFamily="18" charset="0"/>
              </a:rPr>
            </a:br>
            <a:r>
              <a:rPr lang="en-US" b="0" i="0" dirty="0">
                <a:solidFill>
                  <a:srgbClr val="666666"/>
                </a:solidFill>
                <a:effectLst/>
                <a:latin typeface="Source Serif Pro" panose="02040603050405020204" pitchFamily="18" charset="0"/>
              </a:rPr>
              <a:t>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Institutional planning &amp; siting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Food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Health planning </a:t>
            </a:r>
          </a:p>
          <a:p>
            <a:pPr algn="l">
              <a:buFont typeface="Arial" panose="020B0604020202020204" pitchFamily="34" charset="0"/>
              <a:buChar char="•"/>
            </a:pPr>
            <a:r>
              <a:rPr lang="en-US" b="0" i="0" dirty="0">
                <a:solidFill>
                  <a:srgbClr val="666666"/>
                </a:solidFill>
                <a:effectLst/>
                <a:latin typeface="Source Serif Pro" panose="02040603050405020204" pitchFamily="18" charset="0"/>
              </a:rPr>
              <a:t>Rural &amp; small town planning</a:t>
            </a:r>
          </a:p>
          <a:p>
            <a:pPr algn="l">
              <a:buFont typeface="Arial" panose="020B0604020202020204" pitchFamily="34" charset="0"/>
              <a:buChar char="•"/>
            </a:pPr>
            <a:r>
              <a:rPr lang="en-US" dirty="0">
                <a:solidFill>
                  <a:srgbClr val="666666"/>
                </a:solidFill>
                <a:latin typeface="Source Serif Pro" panose="02040603050405020204" pitchFamily="18" charset="0"/>
              </a:rPr>
              <a:t>Equity Planning</a:t>
            </a:r>
          </a:p>
          <a:p>
            <a:pPr algn="l">
              <a:buFont typeface="Arial" panose="020B0604020202020204" pitchFamily="34" charset="0"/>
              <a:buChar char="•"/>
            </a:pPr>
            <a:r>
              <a:rPr lang="en-US" dirty="0">
                <a:solidFill>
                  <a:srgbClr val="666666"/>
                </a:solidFill>
                <a:latin typeface="Source Serif Pro" panose="02040603050405020204" pitchFamily="18" charset="0"/>
              </a:rPr>
              <a:t>Regional Planning</a:t>
            </a:r>
          </a:p>
          <a:p>
            <a:pPr algn="l">
              <a:buFont typeface="Arial" panose="020B0604020202020204" pitchFamily="34" charset="0"/>
              <a:buChar char="•"/>
            </a:pPr>
            <a:r>
              <a:rPr lang="en-US" dirty="0">
                <a:solidFill>
                  <a:srgbClr val="666666"/>
                </a:solidFill>
                <a:latin typeface="Source Serif Pro" panose="02040603050405020204" pitchFamily="18" charset="0"/>
              </a:rPr>
              <a:t>More…</a:t>
            </a:r>
          </a:p>
        </p:txBody>
      </p:sp>
    </p:spTree>
    <p:extLst>
      <p:ext uri="{BB962C8B-B14F-4D97-AF65-F5344CB8AC3E}">
        <p14:creationId xmlns:p14="http://schemas.microsoft.com/office/powerpoint/2010/main" val="1747796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64133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703" y="301752"/>
            <a:ext cx="10058400" cy="1609344"/>
          </a:xfrm>
        </p:spPr>
        <p:txBody>
          <a:bodyPr/>
          <a:lstStyle/>
          <a:p>
            <a:r>
              <a:rPr lang="en-US" dirty="0"/>
              <a:t>Preparation </a:t>
            </a:r>
          </a:p>
        </p:txBody>
      </p:sp>
      <p:sp>
        <p:nvSpPr>
          <p:cNvPr id="2" name="Text Placeholder 1"/>
          <p:cNvSpPr>
            <a:spLocks noGrp="1"/>
          </p:cNvSpPr>
          <p:nvPr>
            <p:ph type="body" idx="1"/>
          </p:nvPr>
        </p:nvSpPr>
        <p:spPr>
          <a:xfrm>
            <a:off x="321703" y="1728216"/>
            <a:ext cx="4754880" cy="640080"/>
          </a:xfrm>
        </p:spPr>
        <p:txBody>
          <a:bodyPr>
            <a:normAutofit/>
          </a:bodyPr>
          <a:lstStyle/>
          <a:p>
            <a:r>
              <a:rPr lang="en-US" sz="3600" dirty="0"/>
              <a:t>BEFORE THE TEST</a:t>
            </a:r>
          </a:p>
        </p:txBody>
      </p:sp>
      <p:sp>
        <p:nvSpPr>
          <p:cNvPr id="5" name="Content Placeholder 4"/>
          <p:cNvSpPr>
            <a:spLocks noGrp="1"/>
          </p:cNvSpPr>
          <p:nvPr>
            <p:ph sz="half" idx="2"/>
          </p:nvPr>
        </p:nvSpPr>
        <p:spPr>
          <a:xfrm>
            <a:off x="426027" y="2432305"/>
            <a:ext cx="5294375" cy="4114800"/>
          </a:xfrm>
        </p:spPr>
        <p:txBody>
          <a:bodyPr>
            <a:normAutofit/>
          </a:bodyPr>
          <a:lstStyle/>
          <a:p>
            <a:r>
              <a:rPr lang="en-US" b="1" dirty="0"/>
              <a:t>Study early &amp; often</a:t>
            </a:r>
          </a:p>
          <a:p>
            <a:r>
              <a:rPr lang="en-US" dirty="0"/>
              <a:t>Use practice tests</a:t>
            </a:r>
          </a:p>
          <a:p>
            <a:r>
              <a:rPr lang="en-US" dirty="0"/>
              <a:t>Be strategic/Have Plan</a:t>
            </a:r>
          </a:p>
          <a:p>
            <a:pPr lvl="1">
              <a:buFont typeface="Arial" panose="020B0604020202020204" pitchFamily="34" charset="0"/>
              <a:buChar char="•"/>
            </a:pPr>
            <a:r>
              <a:rPr lang="en-US" dirty="0"/>
              <a:t>Focus on weak areas</a:t>
            </a:r>
          </a:p>
          <a:p>
            <a:pPr lvl="1">
              <a:buFont typeface="Arial" panose="020B0604020202020204" pitchFamily="34" charset="0"/>
              <a:buChar char="•"/>
            </a:pPr>
            <a:r>
              <a:rPr lang="en-US" dirty="0"/>
              <a:t>Use the best method of studying for your style</a:t>
            </a:r>
          </a:p>
          <a:p>
            <a:pPr marL="457200" indent="-457200"/>
            <a:r>
              <a:rPr lang="en-US" dirty="0"/>
              <a:t>Schedule your test site </a:t>
            </a:r>
            <a:r>
              <a:rPr lang="en-US" b="1" dirty="0"/>
              <a:t>ASAP</a:t>
            </a:r>
          </a:p>
        </p:txBody>
      </p:sp>
      <p:sp>
        <p:nvSpPr>
          <p:cNvPr id="3" name="Text Placeholder 2"/>
          <p:cNvSpPr>
            <a:spLocks noGrp="1"/>
          </p:cNvSpPr>
          <p:nvPr>
            <p:ph type="body" sz="quarter" idx="3"/>
          </p:nvPr>
        </p:nvSpPr>
        <p:spPr>
          <a:xfrm>
            <a:off x="6447351" y="1733916"/>
            <a:ext cx="4754880" cy="640080"/>
          </a:xfrm>
        </p:spPr>
        <p:txBody>
          <a:bodyPr/>
          <a:lstStyle/>
          <a:p>
            <a:r>
              <a:rPr lang="en-US" sz="3600" dirty="0"/>
              <a:t>FOR THE TEST</a:t>
            </a:r>
          </a:p>
        </p:txBody>
      </p:sp>
      <p:sp>
        <p:nvSpPr>
          <p:cNvPr id="6" name="Content Placeholder 5"/>
          <p:cNvSpPr>
            <a:spLocks noGrp="1"/>
          </p:cNvSpPr>
          <p:nvPr>
            <p:ph sz="quarter" idx="4"/>
          </p:nvPr>
        </p:nvSpPr>
        <p:spPr>
          <a:xfrm>
            <a:off x="6257345" y="2432305"/>
            <a:ext cx="5827777" cy="3291840"/>
          </a:xfrm>
        </p:spPr>
        <p:txBody>
          <a:bodyPr>
            <a:noAutofit/>
          </a:bodyPr>
          <a:lstStyle/>
          <a:p>
            <a:pPr lvl="1"/>
            <a:r>
              <a:rPr lang="en-US" sz="3200" dirty="0"/>
              <a:t>Get a good night’s sleep</a:t>
            </a:r>
          </a:p>
          <a:p>
            <a:pPr lvl="1"/>
            <a:r>
              <a:rPr lang="en-US" sz="3200" dirty="0"/>
              <a:t>Arrive early </a:t>
            </a:r>
          </a:p>
          <a:p>
            <a:pPr lvl="1"/>
            <a:r>
              <a:rPr lang="en-US" sz="3200" dirty="0"/>
              <a:t>Bring 2 forms of ID</a:t>
            </a:r>
          </a:p>
          <a:p>
            <a:pPr lvl="1"/>
            <a:r>
              <a:rPr lang="en-US" sz="3200" dirty="0"/>
              <a:t>Dress comfortably (layers)</a:t>
            </a:r>
          </a:p>
          <a:p>
            <a:pPr lvl="1"/>
            <a:r>
              <a:rPr lang="en-US" sz="3200" dirty="0"/>
              <a:t>Bring a survival kit  </a:t>
            </a:r>
          </a:p>
          <a:p>
            <a:pPr lvl="1"/>
            <a:r>
              <a:rPr lang="en-US" sz="3200" b="1" dirty="0"/>
              <a:t>DON’T FREAK OUT</a:t>
            </a:r>
          </a:p>
        </p:txBody>
      </p:sp>
    </p:spTree>
    <p:extLst>
      <p:ext uri="{BB962C8B-B14F-4D97-AF65-F5344CB8AC3E}">
        <p14:creationId xmlns:p14="http://schemas.microsoft.com/office/powerpoint/2010/main" val="103057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Strategies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58454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450" y="289036"/>
            <a:ext cx="10058400" cy="1609344"/>
          </a:xfrm>
        </p:spPr>
        <p:txBody>
          <a:bodyPr/>
          <a:lstStyle/>
          <a:p>
            <a:r>
              <a:rPr lang="en-US" dirty="0"/>
              <a:t>3 hours &amp; 30 minutes…</a:t>
            </a:r>
          </a:p>
        </p:txBody>
      </p:sp>
      <p:sp>
        <p:nvSpPr>
          <p:cNvPr id="5" name="Content Placeholder 4"/>
          <p:cNvSpPr>
            <a:spLocks noGrp="1"/>
          </p:cNvSpPr>
          <p:nvPr>
            <p:ph idx="1"/>
          </p:nvPr>
        </p:nvSpPr>
        <p:spPr>
          <a:xfrm>
            <a:off x="250450" y="1898380"/>
            <a:ext cx="10896865" cy="4050792"/>
          </a:xfrm>
        </p:spPr>
        <p:txBody>
          <a:bodyPr>
            <a:normAutofit fontScale="92500" lnSpcReduction="20000"/>
          </a:bodyPr>
          <a:lstStyle/>
          <a:p>
            <a:r>
              <a:rPr lang="en-US" b="1" dirty="0"/>
              <a:t>BREATHE</a:t>
            </a:r>
          </a:p>
          <a:p>
            <a:r>
              <a:rPr lang="en-US" dirty="0"/>
              <a:t>15-minute tutorial at test site occurs before test begins</a:t>
            </a:r>
          </a:p>
          <a:p>
            <a:r>
              <a:rPr lang="en-US" dirty="0"/>
              <a:t>170 questions (150 count)</a:t>
            </a:r>
          </a:p>
          <a:p>
            <a:r>
              <a:rPr lang="en-US" dirty="0"/>
              <a:t>Keep a rhythm, pace yourself</a:t>
            </a:r>
          </a:p>
          <a:p>
            <a:r>
              <a:rPr lang="en-US" b="1" dirty="0"/>
              <a:t>ANSWER EVERY QUESTION</a:t>
            </a:r>
          </a:p>
          <a:p>
            <a:r>
              <a:rPr lang="en-US" dirty="0"/>
              <a:t>Mark questions to come back to later</a:t>
            </a:r>
          </a:p>
          <a:p>
            <a:r>
              <a:rPr lang="en-US" dirty="0"/>
              <a:t>When in doubt, guess</a:t>
            </a:r>
          </a:p>
          <a:p>
            <a:r>
              <a:rPr lang="en-US" dirty="0"/>
              <a:t>55+ is passing, tests are scaled, questions vary in value</a:t>
            </a:r>
          </a:p>
          <a:p>
            <a:endParaRPr lang="en-US" dirty="0"/>
          </a:p>
        </p:txBody>
      </p:sp>
      <p:sp>
        <p:nvSpPr>
          <p:cNvPr id="6" name="Rectangle 5"/>
          <p:cNvSpPr/>
          <p:nvPr/>
        </p:nvSpPr>
        <p:spPr>
          <a:xfrm>
            <a:off x="4893101" y="6199632"/>
            <a:ext cx="8077200" cy="369332"/>
          </a:xfrm>
          <a:prstGeom prst="rect">
            <a:avLst/>
          </a:prstGeom>
        </p:spPr>
        <p:txBody>
          <a:bodyPr wrap="square">
            <a:spAutoFit/>
          </a:bodyPr>
          <a:lstStyle/>
          <a:p>
            <a:pPr lvl="1"/>
            <a:r>
              <a:rPr lang="en-US" dirty="0">
                <a:latin typeface="Calibri" panose="020F0502020204030204" pitchFamily="34" charset="0"/>
              </a:rPr>
              <a:t>http://www.planning.org/_offsite/certification/tutorial/</a:t>
            </a:r>
          </a:p>
        </p:txBody>
      </p:sp>
    </p:spTree>
    <p:extLst>
      <p:ext uri="{BB962C8B-B14F-4D97-AF65-F5344CB8AC3E}">
        <p14:creationId xmlns:p14="http://schemas.microsoft.com/office/powerpoint/2010/main" val="2894146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48" y="484632"/>
            <a:ext cx="10671578" cy="1609344"/>
          </a:xfrm>
        </p:spPr>
        <p:txBody>
          <a:bodyPr/>
          <a:lstStyle/>
          <a:p>
            <a:r>
              <a:rPr lang="en-US" dirty="0"/>
              <a:t>If you don’t pass…</a:t>
            </a:r>
          </a:p>
        </p:txBody>
      </p:sp>
      <p:sp>
        <p:nvSpPr>
          <p:cNvPr id="5" name="Content Placeholder 4"/>
          <p:cNvSpPr>
            <a:spLocks noGrp="1"/>
          </p:cNvSpPr>
          <p:nvPr>
            <p:ph idx="1"/>
          </p:nvPr>
        </p:nvSpPr>
        <p:spPr>
          <a:xfrm>
            <a:off x="1069848" y="2121408"/>
            <a:ext cx="10671578" cy="4050792"/>
          </a:xfrm>
        </p:spPr>
        <p:txBody>
          <a:bodyPr/>
          <a:lstStyle/>
          <a:p>
            <a:r>
              <a:rPr lang="en-US" b="1" dirty="0"/>
              <a:t>DON’T PANIC!</a:t>
            </a:r>
          </a:p>
          <a:p>
            <a:r>
              <a:rPr lang="en-US" dirty="0"/>
              <a:t>You are not alone</a:t>
            </a:r>
          </a:p>
          <a:p>
            <a:r>
              <a:rPr lang="en-US" dirty="0"/>
              <a:t>Schedule your retake (re-apply if needed)</a:t>
            </a:r>
          </a:p>
          <a:p>
            <a:r>
              <a:rPr lang="en-US" dirty="0"/>
              <a:t>Review your score report, identify weak areas</a:t>
            </a:r>
          </a:p>
          <a:p>
            <a:r>
              <a:rPr lang="en-US" b="1" dirty="0"/>
              <a:t>STUDY, STUDY, STUDY</a:t>
            </a:r>
          </a:p>
          <a:p>
            <a:endParaRPr lang="en-US" dirty="0"/>
          </a:p>
        </p:txBody>
      </p:sp>
      <p:pic>
        <p:nvPicPr>
          <p:cNvPr id="2" name="Picture 1" descr="โรคลมชักในเด็กและ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847" y="484632"/>
            <a:ext cx="3801291" cy="2528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033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663B1-3380-4C91-9D4C-21E58CF0E4FE}"/>
              </a:ext>
            </a:extLst>
          </p:cNvPr>
          <p:cNvSpPr>
            <a:spLocks noGrp="1"/>
          </p:cNvSpPr>
          <p:nvPr>
            <p:ph type="title"/>
          </p:nvPr>
        </p:nvSpPr>
        <p:spPr/>
        <p:txBody>
          <a:bodyPr/>
          <a:lstStyle/>
          <a:p>
            <a:r>
              <a:rPr lang="en-US" dirty="0"/>
              <a:t>Why become certified?</a:t>
            </a:r>
          </a:p>
        </p:txBody>
      </p:sp>
      <p:sp>
        <p:nvSpPr>
          <p:cNvPr id="3" name="Content Placeholder 2">
            <a:extLst>
              <a:ext uri="{FF2B5EF4-FFF2-40B4-BE49-F238E27FC236}">
                <a16:creationId xmlns:a16="http://schemas.microsoft.com/office/drawing/2014/main" id="{CE04B3DA-B408-48FD-B27A-74C236200EFD}"/>
              </a:ext>
            </a:extLst>
          </p:cNvPr>
          <p:cNvSpPr>
            <a:spLocks noGrp="1"/>
          </p:cNvSpPr>
          <p:nvPr>
            <p:ph idx="1"/>
          </p:nvPr>
        </p:nvSpPr>
        <p:spPr/>
        <p:txBody>
          <a:bodyPr>
            <a:normAutofit lnSpcReduction="10000"/>
          </a:bodyPr>
          <a:lstStyle/>
          <a:p>
            <a:r>
              <a:rPr lang="en-US" dirty="0"/>
              <a:t>Demonstrate Expertise</a:t>
            </a:r>
          </a:p>
          <a:p>
            <a:r>
              <a:rPr lang="en-US" dirty="0"/>
              <a:t>Get an Edge in the Job Market</a:t>
            </a:r>
          </a:p>
          <a:p>
            <a:r>
              <a:rPr lang="en-US" dirty="0"/>
              <a:t>Show Your Commitment to Ethics</a:t>
            </a:r>
          </a:p>
          <a:p>
            <a:r>
              <a:rPr lang="en-US" dirty="0"/>
              <a:t>Grow Your Career</a:t>
            </a:r>
          </a:p>
          <a:p>
            <a:r>
              <a:rPr lang="en-US" dirty="0"/>
              <a:t>Elevate Your Skills and Knowledge</a:t>
            </a:r>
          </a:p>
          <a:p>
            <a:r>
              <a:rPr lang="en-US" dirty="0"/>
              <a:t>Lead the Profession</a:t>
            </a:r>
          </a:p>
          <a:p>
            <a:r>
              <a:rPr lang="en-US" dirty="0"/>
              <a:t>Boost Your Professional Stature</a:t>
            </a:r>
          </a:p>
        </p:txBody>
      </p:sp>
    </p:spTree>
    <p:extLst>
      <p:ext uri="{BB962C8B-B14F-4D97-AF65-F5344CB8AC3E}">
        <p14:creationId xmlns:p14="http://schemas.microsoft.com/office/powerpoint/2010/main" val="12562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953E-F1BE-6294-36A5-0F95D4AD1C12}"/>
              </a:ext>
            </a:extLst>
          </p:cNvPr>
          <p:cNvSpPr>
            <a:spLocks noGrp="1"/>
          </p:cNvSpPr>
          <p:nvPr>
            <p:ph type="title"/>
          </p:nvPr>
        </p:nvSpPr>
        <p:spPr/>
        <p:txBody>
          <a:bodyPr/>
          <a:lstStyle/>
          <a:p>
            <a:r>
              <a:rPr lang="en-US" dirty="0"/>
              <a:t>Steps to AICP Certification</a:t>
            </a:r>
          </a:p>
        </p:txBody>
      </p:sp>
      <p:sp>
        <p:nvSpPr>
          <p:cNvPr id="3" name="Content Placeholder 2">
            <a:extLst>
              <a:ext uri="{FF2B5EF4-FFF2-40B4-BE49-F238E27FC236}">
                <a16:creationId xmlns:a16="http://schemas.microsoft.com/office/drawing/2014/main" id="{6DD2209D-79D7-86BC-4D82-32CF7FF44D8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8DC77D2-25AF-649A-0F7D-B0E0ED9B6049}"/>
              </a:ext>
            </a:extLst>
          </p:cNvPr>
          <p:cNvPicPr>
            <a:picLocks noChangeAspect="1"/>
          </p:cNvPicPr>
          <p:nvPr/>
        </p:nvPicPr>
        <p:blipFill rotWithShape="1">
          <a:blip r:embed="rId2"/>
          <a:srcRect t="17695"/>
          <a:stretch/>
        </p:blipFill>
        <p:spPr>
          <a:xfrm>
            <a:off x="462346" y="1852550"/>
            <a:ext cx="11538718" cy="3669474"/>
          </a:xfrm>
          <a:prstGeom prst="rect">
            <a:avLst/>
          </a:prstGeom>
        </p:spPr>
      </p:pic>
    </p:spTree>
    <p:extLst>
      <p:ext uri="{BB962C8B-B14F-4D97-AF65-F5344CB8AC3E}">
        <p14:creationId xmlns:p14="http://schemas.microsoft.com/office/powerpoint/2010/main" val="248610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667" y="235624"/>
            <a:ext cx="11404666" cy="1609344"/>
          </a:xfrm>
        </p:spPr>
        <p:txBody>
          <a:bodyPr/>
          <a:lstStyle/>
          <a:p>
            <a:r>
              <a:rPr lang="en-US" dirty="0"/>
              <a:t>Get Ready to Register ($255)</a:t>
            </a:r>
          </a:p>
        </p:txBody>
      </p:sp>
      <p:sp>
        <p:nvSpPr>
          <p:cNvPr id="5" name="Content Placeholder 4"/>
          <p:cNvSpPr>
            <a:spLocks noGrp="1"/>
          </p:cNvSpPr>
          <p:nvPr>
            <p:ph sz="half" idx="1"/>
          </p:nvPr>
        </p:nvSpPr>
        <p:spPr>
          <a:xfrm>
            <a:off x="393666" y="1585295"/>
            <a:ext cx="11683539" cy="3069832"/>
          </a:xfrm>
        </p:spPr>
        <p:txBody>
          <a:bodyPr>
            <a:normAutofit/>
          </a:bodyPr>
          <a:lstStyle/>
          <a:p>
            <a:r>
              <a:rPr lang="en-US" sz="2800" dirty="0"/>
              <a:t>Have you joined APA/ Are you a Professional Planner?</a:t>
            </a:r>
          </a:p>
          <a:p>
            <a:r>
              <a:rPr lang="en-US" sz="2800" dirty="0"/>
              <a:t>Agree to abide by AICP Code of Ethics?</a:t>
            </a:r>
          </a:p>
          <a:p>
            <a:r>
              <a:rPr lang="en-US" sz="2800" dirty="0"/>
              <a:t>Able to confirm you Understand the Certification Requirements?</a:t>
            </a:r>
          </a:p>
          <a:p>
            <a:r>
              <a:rPr lang="en-US" sz="2800" dirty="0"/>
              <a:t>Will you be prepared to Test for the Upcoming Exam (May or November)?</a:t>
            </a:r>
          </a:p>
        </p:txBody>
      </p:sp>
      <p:sp>
        <p:nvSpPr>
          <p:cNvPr id="7" name="Rectangle 6"/>
          <p:cNvSpPr/>
          <p:nvPr/>
        </p:nvSpPr>
        <p:spPr>
          <a:xfrm>
            <a:off x="6679096" y="4903304"/>
            <a:ext cx="5102088"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05D81689-3337-17A1-A348-C6A4C1F17439}"/>
              </a:ext>
            </a:extLst>
          </p:cNvPr>
          <p:cNvPicPr>
            <a:picLocks noChangeAspect="1"/>
          </p:cNvPicPr>
          <p:nvPr/>
        </p:nvPicPr>
        <p:blipFill rotWithShape="1">
          <a:blip r:embed="rId3">
            <a:extLst>
              <a:ext uri="{28A0092B-C50C-407E-A947-70E740481C1C}">
                <a14:useLocalDpi xmlns:a14="http://schemas.microsoft.com/office/drawing/2010/main" val="0"/>
              </a:ext>
            </a:extLst>
          </a:blip>
          <a:srcRect t="2826" b="2826"/>
          <a:stretch/>
        </p:blipFill>
        <p:spPr>
          <a:xfrm>
            <a:off x="680416" y="4250623"/>
            <a:ext cx="8656602" cy="2044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258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FD3F-818A-A63A-7782-0F71F37505ED}"/>
              </a:ext>
            </a:extLst>
          </p:cNvPr>
          <p:cNvSpPr>
            <a:spLocks noGrp="1"/>
          </p:cNvSpPr>
          <p:nvPr>
            <p:ph type="title"/>
          </p:nvPr>
        </p:nvSpPr>
        <p:spPr>
          <a:xfrm>
            <a:off x="440456" y="377754"/>
            <a:ext cx="10058400" cy="1609344"/>
          </a:xfrm>
        </p:spPr>
        <p:txBody>
          <a:bodyPr/>
          <a:lstStyle/>
          <a:p>
            <a:r>
              <a:rPr lang="en-US" dirty="0"/>
              <a:t>Test ($0)</a:t>
            </a:r>
          </a:p>
        </p:txBody>
      </p:sp>
      <p:sp>
        <p:nvSpPr>
          <p:cNvPr id="3" name="Content Placeholder 2">
            <a:extLst>
              <a:ext uri="{FF2B5EF4-FFF2-40B4-BE49-F238E27FC236}">
                <a16:creationId xmlns:a16="http://schemas.microsoft.com/office/drawing/2014/main" id="{CD34A7C4-0152-3152-B43A-5C35531CC72A}"/>
              </a:ext>
            </a:extLst>
          </p:cNvPr>
          <p:cNvSpPr>
            <a:spLocks noGrp="1"/>
          </p:cNvSpPr>
          <p:nvPr>
            <p:ph sz="half" idx="1"/>
          </p:nvPr>
        </p:nvSpPr>
        <p:spPr>
          <a:xfrm>
            <a:off x="542305" y="1850176"/>
            <a:ext cx="11392395" cy="2413066"/>
          </a:xfrm>
        </p:spPr>
        <p:txBody>
          <a:bodyPr>
            <a:normAutofit fontScale="92500" lnSpcReduction="20000"/>
          </a:bodyPr>
          <a:lstStyle/>
          <a:p>
            <a:r>
              <a:rPr lang="en-US" dirty="0"/>
              <a:t>Must Register and Pay First- Eligibility ID</a:t>
            </a:r>
          </a:p>
          <a:p>
            <a:r>
              <a:rPr lang="en-US" dirty="0"/>
              <a:t>Schedule with Prometric Testing Center- Confirmation #</a:t>
            </a:r>
          </a:p>
          <a:p>
            <a:r>
              <a:rPr lang="en-US" dirty="0"/>
              <a:t>National Audience (i.e. no state specific questions)</a:t>
            </a:r>
          </a:p>
          <a:p>
            <a:r>
              <a:rPr lang="en-US" dirty="0"/>
              <a:t>170 Multiple Choice Questions of which 150 are Scored</a:t>
            </a:r>
          </a:p>
          <a:p>
            <a:r>
              <a:rPr lang="en-US" dirty="0"/>
              <a:t>3.5 Hours to Complete Test on Computer</a:t>
            </a:r>
          </a:p>
        </p:txBody>
      </p:sp>
      <p:pic>
        <p:nvPicPr>
          <p:cNvPr id="5" name="Picture 4">
            <a:extLst>
              <a:ext uri="{FF2B5EF4-FFF2-40B4-BE49-F238E27FC236}">
                <a16:creationId xmlns:a16="http://schemas.microsoft.com/office/drawing/2014/main" id="{EE6DF31C-CBD2-3EB4-1506-F09BF7C49F6E}"/>
              </a:ext>
            </a:extLst>
          </p:cNvPr>
          <p:cNvPicPr>
            <a:picLocks noChangeAspect="1"/>
          </p:cNvPicPr>
          <p:nvPr/>
        </p:nvPicPr>
        <p:blipFill rotWithShape="1">
          <a:blip r:embed="rId2">
            <a:extLst>
              <a:ext uri="{28A0092B-C50C-407E-A947-70E740481C1C}">
                <a14:useLocalDpi xmlns:a14="http://schemas.microsoft.com/office/drawing/2010/main" val="0"/>
              </a:ext>
            </a:extLst>
          </a:blip>
          <a:srcRect t="848" b="848"/>
          <a:stretch/>
        </p:blipFill>
        <p:spPr>
          <a:xfrm>
            <a:off x="951094" y="4428547"/>
            <a:ext cx="9429008" cy="1087435"/>
          </a:xfrm>
          <a:prstGeom prst="rect">
            <a:avLst/>
          </a:prstGeom>
          <a:ln w="22225">
            <a:solidFill>
              <a:schemeClr val="tx1"/>
            </a:solidFill>
          </a:ln>
        </p:spPr>
      </p:pic>
    </p:spTree>
    <p:extLst>
      <p:ext uri="{BB962C8B-B14F-4D97-AF65-F5344CB8AC3E}">
        <p14:creationId xmlns:p14="http://schemas.microsoft.com/office/powerpoint/2010/main" val="250324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24" y="271670"/>
            <a:ext cx="10058400" cy="1609344"/>
          </a:xfrm>
        </p:spPr>
        <p:txBody>
          <a:bodyPr/>
          <a:lstStyle/>
          <a:p>
            <a:r>
              <a:rPr lang="en-US" dirty="0"/>
              <a:t>Apply ($255)</a:t>
            </a:r>
          </a:p>
        </p:txBody>
      </p:sp>
      <p:sp>
        <p:nvSpPr>
          <p:cNvPr id="3" name="Content Placeholder 2"/>
          <p:cNvSpPr>
            <a:spLocks noGrp="1"/>
          </p:cNvSpPr>
          <p:nvPr>
            <p:ph sz="half" idx="1"/>
          </p:nvPr>
        </p:nvSpPr>
        <p:spPr>
          <a:xfrm>
            <a:off x="115690" y="1565168"/>
            <a:ext cx="3840480" cy="3977640"/>
          </a:xfrm>
        </p:spPr>
        <p:txBody>
          <a:bodyPr>
            <a:normAutofit lnSpcReduction="10000"/>
          </a:bodyPr>
          <a:lstStyle/>
          <a:p>
            <a:pPr marL="422910" indent="-514350">
              <a:spcAft>
                <a:spcPts val="4800"/>
              </a:spcAft>
              <a:buFont typeface="+mj-lt"/>
              <a:buAutoNum type="arabicPeriod"/>
            </a:pPr>
            <a:r>
              <a:rPr lang="en-US" b="1" dirty="0"/>
              <a:t>Planning </a:t>
            </a:r>
            <a:br>
              <a:rPr lang="en-US" b="1" dirty="0"/>
            </a:br>
            <a:r>
              <a:rPr lang="en-US" b="1" dirty="0"/>
              <a:t> Process</a:t>
            </a:r>
          </a:p>
          <a:p>
            <a:pPr marL="697230" lvl="1" indent="-514350">
              <a:buFont typeface="+mj-lt"/>
              <a:buAutoNum type="alphaLcParenR"/>
            </a:pPr>
            <a:r>
              <a:rPr lang="en-US" dirty="0"/>
              <a:t>Planning Processes</a:t>
            </a:r>
          </a:p>
          <a:p>
            <a:pPr marL="697230" lvl="1" indent="-514350">
              <a:buFont typeface="+mj-lt"/>
              <a:buAutoNum type="alphaLcParenR"/>
            </a:pPr>
            <a:r>
              <a:rPr lang="en-US" dirty="0"/>
              <a:t>Skills/Practices</a:t>
            </a:r>
          </a:p>
          <a:p>
            <a:pPr marL="697230" lvl="1" indent="-514350">
              <a:buFont typeface="+mj-lt"/>
              <a:buAutoNum type="alphaLcParenR"/>
            </a:pPr>
            <a:r>
              <a:rPr lang="en-US" dirty="0"/>
              <a:t>Project Example with Step Description</a:t>
            </a:r>
          </a:p>
        </p:txBody>
      </p:sp>
      <p:sp>
        <p:nvSpPr>
          <p:cNvPr id="4" name="Content Placeholder 3"/>
          <p:cNvSpPr>
            <a:spLocks noGrp="1"/>
          </p:cNvSpPr>
          <p:nvPr>
            <p:ph sz="half" idx="2"/>
          </p:nvPr>
        </p:nvSpPr>
        <p:spPr>
          <a:xfrm>
            <a:off x="8021152" y="1565168"/>
            <a:ext cx="3909394" cy="3977640"/>
          </a:xfrm>
        </p:spPr>
        <p:txBody>
          <a:bodyPr>
            <a:normAutofit lnSpcReduction="10000"/>
          </a:bodyPr>
          <a:lstStyle/>
          <a:p>
            <a:pPr marL="422910" indent="-514350">
              <a:buFont typeface="+mj-lt"/>
              <a:buAutoNum type="arabicPeriod" startAt="3"/>
            </a:pPr>
            <a:r>
              <a:rPr lang="en-US" b="1" dirty="0"/>
              <a:t>Public </a:t>
            </a:r>
            <a:br>
              <a:rPr lang="en-US" b="1" dirty="0"/>
            </a:br>
            <a:r>
              <a:rPr lang="en-US" b="1" dirty="0"/>
              <a:t>Decision-Making</a:t>
            </a:r>
          </a:p>
          <a:p>
            <a:pPr marL="514350" indent="-514350">
              <a:buFont typeface="+mj-lt"/>
              <a:buAutoNum type="alphaLcParenR"/>
            </a:pPr>
            <a:r>
              <a:rPr lang="en-US" sz="2800" dirty="0"/>
              <a:t>Method of Influence</a:t>
            </a:r>
          </a:p>
          <a:p>
            <a:pPr marL="514350" indent="-514350">
              <a:buFont typeface="+mj-lt"/>
              <a:buAutoNum type="alphaLcParenR"/>
            </a:pPr>
            <a:r>
              <a:rPr lang="en-US" sz="2800" dirty="0"/>
              <a:t>Type of Decision</a:t>
            </a:r>
          </a:p>
          <a:p>
            <a:pPr marL="514350" indent="-514350">
              <a:buFont typeface="+mj-lt"/>
              <a:buAutoNum type="alphaLcParenR"/>
            </a:pPr>
            <a:r>
              <a:rPr lang="en-US" sz="2800" dirty="0"/>
              <a:t>Area of Public Interest</a:t>
            </a:r>
          </a:p>
          <a:p>
            <a:pPr marL="514350" indent="-514350">
              <a:buFont typeface="+mj-lt"/>
              <a:buAutoNum type="alphaLcParenR"/>
            </a:pPr>
            <a:r>
              <a:rPr lang="en-US" sz="2800" dirty="0"/>
              <a:t>Example</a:t>
            </a:r>
          </a:p>
        </p:txBody>
      </p:sp>
      <p:sp>
        <p:nvSpPr>
          <p:cNvPr id="5" name="Content Placeholder 2"/>
          <p:cNvSpPr txBox="1">
            <a:spLocks/>
          </p:cNvSpPr>
          <p:nvPr/>
        </p:nvSpPr>
        <p:spPr>
          <a:xfrm>
            <a:off x="4068421" y="1516026"/>
            <a:ext cx="3840480" cy="4391770"/>
          </a:xfrm>
          <a:prstGeom prst="rect">
            <a:avLst/>
          </a:prstGeom>
        </p:spPr>
        <p:txBody>
          <a:bodyPr vert="horz" lIns="91440" tIns="45720" rIns="91440" bIns="45720" rtlCol="0">
            <a:normAutofit/>
          </a:bodyPr>
          <a:lstStyle>
            <a:lvl1pPr marL="182880" indent="-274320" algn="l" defTabSz="914400" rtl="0" eaLnBrk="1" latinLnBrk="0" hangingPunct="1">
              <a:lnSpc>
                <a:spcPct val="90000"/>
              </a:lnSpc>
              <a:spcBef>
                <a:spcPts val="1200"/>
              </a:spcBef>
              <a:buClr>
                <a:schemeClr val="accent1">
                  <a:lumMod val="75000"/>
                </a:schemeClr>
              </a:buClr>
              <a:buSzPct val="85000"/>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1pPr>
            <a:lvl2pPr marL="457200" indent="-274320" algn="l" defTabSz="914400" rtl="0" eaLnBrk="1" latinLnBrk="0" hangingPunct="1">
              <a:lnSpc>
                <a:spcPct val="90000"/>
              </a:lnSpc>
              <a:spcBef>
                <a:spcPts val="400"/>
              </a:spcBef>
              <a:spcAft>
                <a:spcPts val="200"/>
              </a:spcAft>
              <a:buClr>
                <a:schemeClr val="accent1">
                  <a:lumMod val="75000"/>
                </a:schemeClr>
              </a:buClr>
              <a:buSzPct val="85000"/>
              <a:buFont typeface="Courier New" panose="02070309020205020404" pitchFamily="49" charset="0"/>
              <a:buChar char="o"/>
              <a:defRPr sz="2800" kern="1200">
                <a:solidFill>
                  <a:schemeClr val="tx1"/>
                </a:solidFill>
                <a:latin typeface="Century Gothic" panose="020B0502020202020204" pitchFamily="34" charset="0"/>
                <a:ea typeface="+mn-ea"/>
                <a:cs typeface="+mn-cs"/>
              </a:defRPr>
            </a:lvl2pPr>
            <a:lvl3pPr marL="731520" indent="-274320" algn="l" defTabSz="914400" rtl="0" eaLnBrk="1" latinLnBrk="0" hangingPunct="1">
              <a:lnSpc>
                <a:spcPct val="9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Century Gothic" panose="020B0502020202020204" pitchFamily="34" charset="0"/>
                <a:ea typeface="+mn-ea"/>
                <a:cs typeface="+mn-cs"/>
              </a:defRPr>
            </a:lvl3pPr>
            <a:lvl4pPr marL="1005840" indent="-274320" algn="l" defTabSz="914400" rtl="0" eaLnBrk="1" latinLnBrk="0" hangingPunct="1">
              <a:lnSpc>
                <a:spcPct val="9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Century Gothic" panose="020B0502020202020204" pitchFamily="34" charset="0"/>
                <a:ea typeface="+mn-ea"/>
                <a:cs typeface="+mn-cs"/>
              </a:defRPr>
            </a:lvl4pPr>
            <a:lvl5pPr marL="1280160" indent="-274320" algn="l" defTabSz="914400" rtl="0" eaLnBrk="1" latinLnBrk="0" hangingPunct="1">
              <a:lnSpc>
                <a:spcPct val="9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Century Gothic" panose="020B0502020202020204" pitchFamily="34"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22910" indent="-514350">
              <a:buFont typeface="+mj-lt"/>
              <a:buAutoNum type="arabicPeriod" startAt="2"/>
            </a:pPr>
            <a:r>
              <a:rPr lang="en-US" b="1" dirty="0"/>
              <a:t>Evaluate Multiple Impacts</a:t>
            </a:r>
          </a:p>
          <a:p>
            <a:pPr marL="514350" indent="-514350">
              <a:buFont typeface="+mj-lt"/>
              <a:buAutoNum type="alphaLcParenR"/>
            </a:pPr>
            <a:r>
              <a:rPr lang="en-US" sz="2800" dirty="0"/>
              <a:t>Planning Interventions</a:t>
            </a:r>
          </a:p>
          <a:p>
            <a:pPr marL="514350" indent="-514350">
              <a:buFont typeface="+mj-lt"/>
              <a:buAutoNum type="alphaLcParenR"/>
            </a:pPr>
            <a:r>
              <a:rPr lang="en-US" sz="2800" dirty="0"/>
              <a:t>Community Consequences</a:t>
            </a:r>
          </a:p>
          <a:p>
            <a:pPr marL="514350" indent="-514350">
              <a:buFont typeface="+mj-lt"/>
              <a:buAutoNum type="alphaLcParenR"/>
            </a:pPr>
            <a:r>
              <a:rPr lang="en-US" sz="2800" dirty="0"/>
              <a:t>Outcomes</a:t>
            </a:r>
          </a:p>
          <a:p>
            <a:pPr marL="514350" indent="-514350">
              <a:buFont typeface="+mj-lt"/>
              <a:buAutoNum type="alphaLcParenR"/>
            </a:pPr>
            <a:r>
              <a:rPr lang="en-US" sz="2800" dirty="0"/>
              <a:t>Example</a:t>
            </a:r>
          </a:p>
        </p:txBody>
      </p:sp>
      <p:sp>
        <p:nvSpPr>
          <p:cNvPr id="6" name="TextBox 5">
            <a:extLst>
              <a:ext uri="{FF2B5EF4-FFF2-40B4-BE49-F238E27FC236}">
                <a16:creationId xmlns:a16="http://schemas.microsoft.com/office/drawing/2014/main" id="{8222EABC-5C9E-20F6-7912-0AD323495F59}"/>
              </a:ext>
            </a:extLst>
          </p:cNvPr>
          <p:cNvSpPr txBox="1"/>
          <p:nvPr/>
        </p:nvSpPr>
        <p:spPr>
          <a:xfrm>
            <a:off x="510639" y="6175169"/>
            <a:ext cx="7303325" cy="369332"/>
          </a:xfrm>
          <a:prstGeom prst="rect">
            <a:avLst/>
          </a:prstGeom>
          <a:noFill/>
        </p:spPr>
        <p:txBody>
          <a:bodyPr wrap="square" rtlCol="0">
            <a:spAutoFit/>
          </a:bodyPr>
          <a:lstStyle/>
          <a:p>
            <a:r>
              <a:rPr lang="en-US" dirty="0"/>
              <a:t>* AICP Planning Experience Assessment Worksheet</a:t>
            </a:r>
          </a:p>
        </p:txBody>
      </p:sp>
    </p:spTree>
    <p:extLst>
      <p:ext uri="{BB962C8B-B14F-4D97-AF65-F5344CB8AC3E}">
        <p14:creationId xmlns:p14="http://schemas.microsoft.com/office/powerpoint/2010/main" val="3235010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4CA7D-DD19-9C3D-0983-9FE8930ECA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E9DA284-3C4E-A88C-7277-EC705A6F5FEF}"/>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FCB45691-0296-DED7-FD73-99813A35BBF7}"/>
              </a:ext>
            </a:extLst>
          </p:cNvPr>
          <p:cNvPicPr>
            <a:picLocks noChangeAspect="1"/>
          </p:cNvPicPr>
          <p:nvPr/>
        </p:nvPicPr>
        <p:blipFill rotWithShape="1">
          <a:blip r:embed="rId3">
            <a:extLst>
              <a:ext uri="{28A0092B-C50C-407E-A947-70E740481C1C}">
                <a14:useLocalDpi xmlns:a14="http://schemas.microsoft.com/office/drawing/2010/main" val="0"/>
              </a:ext>
            </a:extLst>
          </a:blip>
          <a:srcRect l="639" r="639"/>
          <a:stretch/>
        </p:blipFill>
        <p:spPr>
          <a:xfrm>
            <a:off x="391163" y="5544549"/>
            <a:ext cx="8859715" cy="1206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FFE8A07-323A-0844-7E67-1BEF9184EACA}"/>
              </a:ext>
            </a:extLst>
          </p:cNvPr>
          <p:cNvPicPr>
            <a:picLocks noChangeAspect="1"/>
          </p:cNvPicPr>
          <p:nvPr/>
        </p:nvPicPr>
        <p:blipFill>
          <a:blip r:embed="rId4"/>
          <a:stretch>
            <a:fillRect/>
          </a:stretch>
        </p:blipFill>
        <p:spPr>
          <a:xfrm>
            <a:off x="391163" y="107281"/>
            <a:ext cx="5135118" cy="5260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1238ADD6-840D-DBC9-2777-5F58E27F23DD}"/>
              </a:ext>
            </a:extLst>
          </p:cNvPr>
          <p:cNvPicPr>
            <a:picLocks noChangeAspect="1"/>
          </p:cNvPicPr>
          <p:nvPr/>
        </p:nvPicPr>
        <p:blipFill>
          <a:blip r:embed="rId5"/>
          <a:stretch>
            <a:fillRect/>
          </a:stretch>
        </p:blipFill>
        <p:spPr>
          <a:xfrm>
            <a:off x="6961376" y="107282"/>
            <a:ext cx="4176303" cy="5260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13758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2">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1811</TotalTime>
  <Words>1709</Words>
  <Application>Microsoft Office PowerPoint</Application>
  <PresentationFormat>Widescreen</PresentationFormat>
  <Paragraphs>279</Paragraphs>
  <Slides>36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Century Gothic</vt:lpstr>
      <vt:lpstr>Courier New</vt:lpstr>
      <vt:lpstr>Rockwell</vt:lpstr>
      <vt:lpstr>Rockwell Condensed</vt:lpstr>
      <vt:lpstr>Source Serif Pro</vt:lpstr>
      <vt:lpstr>Wingdings</vt:lpstr>
      <vt:lpstr>Wood Type</vt:lpstr>
      <vt:lpstr>Preparing for the AICP Exam</vt:lpstr>
      <vt:lpstr>Who is in the audience</vt:lpstr>
      <vt:lpstr>Why? process Resources Subject Matter Preparation Effective test strategies questions</vt:lpstr>
      <vt:lpstr>Why become certified?</vt:lpstr>
      <vt:lpstr>Steps to AICP Certification</vt:lpstr>
      <vt:lpstr>Get Ready to Register ($255)</vt:lpstr>
      <vt:lpstr>Test ($0)</vt:lpstr>
      <vt:lpstr>Apply ($255)</vt:lpstr>
      <vt:lpstr>PowerPoint Presentation</vt:lpstr>
      <vt:lpstr>Education and Experience</vt:lpstr>
      <vt:lpstr>PowerPoint Presentation</vt:lpstr>
      <vt:lpstr>The AICP guides</vt:lpstr>
      <vt:lpstr>The Exam Basics</vt:lpstr>
      <vt:lpstr>Exam tips</vt:lpstr>
      <vt:lpstr>Training</vt:lpstr>
      <vt:lpstr>Chapters with guides/courses</vt:lpstr>
      <vt:lpstr>Online Resources</vt:lpstr>
      <vt:lpstr>APA Policy Guides</vt:lpstr>
      <vt:lpstr>Select readings</vt:lpstr>
      <vt:lpstr>Code of Ethics (10%)</vt:lpstr>
      <vt:lpstr>Practice tests &amp; Study Materials</vt:lpstr>
      <vt:lpstr>Subject Matter</vt:lpstr>
      <vt:lpstr>Subject emphasis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Preparation</vt:lpstr>
      <vt:lpstr>Preparation </vt:lpstr>
      <vt:lpstr>Test Strategies</vt:lpstr>
      <vt:lpstr>3 hours &amp; 30 minutes…</vt:lpstr>
      <vt:lpstr>If you don’t pass…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AICP Exam</dc:title>
  <dc:creator>Johanna Cockburn</dc:creator>
  <cp:lastModifiedBy>Kathy</cp:lastModifiedBy>
  <cp:revision>124</cp:revision>
  <cp:lastPrinted>2016-09-01T14:09:26Z</cp:lastPrinted>
  <dcterms:created xsi:type="dcterms:W3CDTF">2016-07-22T17:29:50Z</dcterms:created>
  <dcterms:modified xsi:type="dcterms:W3CDTF">2023-10-09T17:25:11Z</dcterms:modified>
</cp:coreProperties>
</file>